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7505d3e107b4ed6" /><Relationship Type="http://schemas.openxmlformats.org/officeDocument/2006/relationships/extended-properties" Target="/docProps/app.xml" Id="R22dd2a09487947d5" /><Relationship Type="http://schemas.openxmlformats.org/officeDocument/2006/relationships/officeDocument" Target="/ppt/presentation.xml" Id="Rc263d02b657e459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b9ed41ad064f09"/>
  </p:sldMasterIdLst>
  <p:notesMasterIdLst>
    <p:notesMasterId xmlns:r="http://schemas.openxmlformats.org/officeDocument/2006/relationships" r:id="R2d28ce09b79046d4"/>
  </p:notesMasterIdLst>
  <p:sldIdLst>
    <p:sldId xmlns:r="http://schemas.openxmlformats.org/officeDocument/2006/relationships" id="256" r:id="Rbde3130cdeac4429"/>
    <p:sldId xmlns:r="http://schemas.openxmlformats.org/officeDocument/2006/relationships" id="257" r:id="Rc1750ef0808944d7"/>
    <p:sldId xmlns:r="http://schemas.openxmlformats.org/officeDocument/2006/relationships" id="258" r:id="Rd30c09956123448f"/>
    <p:sldId xmlns:r="http://schemas.openxmlformats.org/officeDocument/2006/relationships" id="259" r:id="R08239e3bbc034504"/>
    <p:sldId xmlns:r="http://schemas.openxmlformats.org/officeDocument/2006/relationships" id="260" r:id="Rd0ed6a861fb948b6"/>
    <p:sldId xmlns:r="http://schemas.openxmlformats.org/officeDocument/2006/relationships" id="261" r:id="Rd75ea412576d4ea2"/>
    <p:sldId xmlns:r="http://schemas.openxmlformats.org/officeDocument/2006/relationships" id="262" r:id="R50d01cf0790748db"/>
    <p:sldId xmlns:r="http://schemas.openxmlformats.org/officeDocument/2006/relationships" id="263" r:id="Rd0bc03fc27aa47d7"/>
    <p:sldId xmlns:r="http://schemas.openxmlformats.org/officeDocument/2006/relationships" id="264" r:id="Rf12e414a2fde4ebd"/>
    <p:sldId xmlns:r="http://schemas.openxmlformats.org/officeDocument/2006/relationships" id="265" r:id="Rb070030822fc4b42"/>
    <p:sldId xmlns:r="http://schemas.openxmlformats.org/officeDocument/2006/relationships" id="266" r:id="R06528a34b9ff48ea"/>
    <p:sldId xmlns:r="http://schemas.openxmlformats.org/officeDocument/2006/relationships" id="267" r:id="R95e2f08018dc4e00"/>
    <p:sldId xmlns:r="http://schemas.openxmlformats.org/officeDocument/2006/relationships" id="268" r:id="R61de82c6dff64a1c"/>
    <p:sldId xmlns:r="http://schemas.openxmlformats.org/officeDocument/2006/relationships" id="269" r:id="R78070e5e7e074da1"/>
    <p:sldId xmlns:r="http://schemas.openxmlformats.org/officeDocument/2006/relationships" id="270" r:id="R34872c0371774cf7"/>
    <p:sldId xmlns:r="http://schemas.openxmlformats.org/officeDocument/2006/relationships" id="271" r:id="Rec1c62af5252436f"/>
    <p:sldId xmlns:r="http://schemas.openxmlformats.org/officeDocument/2006/relationships" id="272" r:id="R1a907a5c10ad4574"/>
    <p:sldId xmlns:r="http://schemas.openxmlformats.org/officeDocument/2006/relationships" id="273" r:id="Rc84cb890d9304b6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5a5a30b366b45dd" /><Relationship Type="http://schemas.openxmlformats.org/officeDocument/2006/relationships/slideMaster" Target="/ppt/slideMasters/slideMaster1.xml" Id="R99b9ed41ad064f09" /><Relationship Type="http://schemas.openxmlformats.org/officeDocument/2006/relationships/notesMaster" Target="/ppt/notesMasters/notesMaster1.xml" Id="R2d28ce09b79046d4" /><Relationship Type="http://schemas.openxmlformats.org/officeDocument/2006/relationships/presProps" Target="/ppt/presProps.xml" Id="Ra499a7f5fdb545c0" /><Relationship Type="http://schemas.openxmlformats.org/officeDocument/2006/relationships/tableStyles" Target="/ppt/tableStyles.xml" Id="R698a3a1c2d3b407b" /><Relationship Type="http://schemas.openxmlformats.org/officeDocument/2006/relationships/slide" Target="/ppt/slides/slide1.xml" Id="Rbde3130cdeac4429" /><Relationship Type="http://schemas.openxmlformats.org/officeDocument/2006/relationships/slide" Target="/ppt/slides/slide2.xml" Id="Rc1750ef0808944d7" /><Relationship Type="http://schemas.openxmlformats.org/officeDocument/2006/relationships/slide" Target="/ppt/slides/slide3.xml" Id="Rd30c09956123448f" /><Relationship Type="http://schemas.openxmlformats.org/officeDocument/2006/relationships/slide" Target="/ppt/slides/slide4.xml" Id="R08239e3bbc034504" /><Relationship Type="http://schemas.openxmlformats.org/officeDocument/2006/relationships/slide" Target="/ppt/slides/slide5.xml" Id="Rd0ed6a861fb948b6" /><Relationship Type="http://schemas.openxmlformats.org/officeDocument/2006/relationships/slide" Target="/ppt/slides/slide6.xml" Id="Rd75ea412576d4ea2" /><Relationship Type="http://schemas.openxmlformats.org/officeDocument/2006/relationships/slide" Target="/ppt/slides/slide7.xml" Id="R50d01cf0790748db" /><Relationship Type="http://schemas.openxmlformats.org/officeDocument/2006/relationships/slide" Target="/ppt/slides/slide8.xml" Id="Rd0bc03fc27aa47d7" /><Relationship Type="http://schemas.openxmlformats.org/officeDocument/2006/relationships/slide" Target="/ppt/slides/slide9.xml" Id="Rf12e414a2fde4ebd" /><Relationship Type="http://schemas.openxmlformats.org/officeDocument/2006/relationships/slide" Target="/ppt/slides/slide10.xml" Id="Rb070030822fc4b42" /><Relationship Type="http://schemas.openxmlformats.org/officeDocument/2006/relationships/slide" Target="/ppt/slides/slide11.xml" Id="R06528a34b9ff48ea" /><Relationship Type="http://schemas.openxmlformats.org/officeDocument/2006/relationships/slide" Target="/ppt/slides/slide12.xml" Id="R95e2f08018dc4e00" /><Relationship Type="http://schemas.openxmlformats.org/officeDocument/2006/relationships/slide" Target="/ppt/slides/slide13.xml" Id="R61de82c6dff64a1c" /><Relationship Type="http://schemas.openxmlformats.org/officeDocument/2006/relationships/slide" Target="/ppt/slides/slide14.xml" Id="R78070e5e7e074da1" /><Relationship Type="http://schemas.openxmlformats.org/officeDocument/2006/relationships/slide" Target="/ppt/slides/slide15.xml" Id="R34872c0371774cf7" /><Relationship Type="http://schemas.openxmlformats.org/officeDocument/2006/relationships/slide" Target="/ppt/slides/slide16.xml" Id="Rec1c62af5252436f" /><Relationship Type="http://schemas.openxmlformats.org/officeDocument/2006/relationships/slide" Target="/ppt/slides/slide17.xml" Id="R1a907a5c10ad4574" /><Relationship Type="http://schemas.openxmlformats.org/officeDocument/2006/relationships/slide" Target="/ppt/slides/slide18.xml" Id="Rc84cb890d9304b6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a2972e383214b7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6ddee90e8e4477b" /><Relationship Type="http://schemas.openxmlformats.org/officeDocument/2006/relationships/notesMaster" Target="/ppt/notesMasters/notesMaster1.xml" Id="Re5481872c37d41b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85fe567d57940d8" /><Relationship Type="http://schemas.openxmlformats.org/officeDocument/2006/relationships/notesMaster" Target="/ppt/notesMasters/notesMaster1.xml" Id="Rabe5d0a02160449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49e6b77e77d493a" /><Relationship Type="http://schemas.openxmlformats.org/officeDocument/2006/relationships/notesMaster" Target="/ppt/notesMasters/notesMaster1.xml" Id="Rb8509967b759423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c63a4302a7e422a" /><Relationship Type="http://schemas.openxmlformats.org/officeDocument/2006/relationships/notesMaster" Target="/ppt/notesMasters/notesMaster1.xml" Id="R92b4691a08ed4e7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66abb587edc420b" /><Relationship Type="http://schemas.openxmlformats.org/officeDocument/2006/relationships/notesMaster" Target="/ppt/notesMasters/notesMaster1.xml" Id="R7f8f920b45224b3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434576805614d02" /><Relationship Type="http://schemas.openxmlformats.org/officeDocument/2006/relationships/notesMaster" Target="/ppt/notesMasters/notesMaster1.xml" Id="R280673ea091449c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dba9a7912d64979" /><Relationship Type="http://schemas.openxmlformats.org/officeDocument/2006/relationships/notesMaster" Target="/ppt/notesMasters/notesMaster1.xml" Id="Ra33d7a1d2974409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ad26fca4b134c4a" /><Relationship Type="http://schemas.openxmlformats.org/officeDocument/2006/relationships/notesMaster" Target="/ppt/notesMasters/notesMaster1.xml" Id="Rc39e72acfd994bf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1398c13d7174068" /><Relationship Type="http://schemas.openxmlformats.org/officeDocument/2006/relationships/notesMaster" Target="/ppt/notesMasters/notesMaster1.xml" Id="R6ddf0ec21cae401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e3e06ba32e1466b" /><Relationship Type="http://schemas.openxmlformats.org/officeDocument/2006/relationships/notesMaster" Target="/ppt/notesMasters/notesMaster1.xml" Id="R7a4bcb7dadfe4e5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0996186caf346bf" /><Relationship Type="http://schemas.openxmlformats.org/officeDocument/2006/relationships/notesMaster" Target="/ppt/notesMasters/notesMaster1.xml" Id="Re1ad74cf196545c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a79f45ec17b4fea" /><Relationship Type="http://schemas.openxmlformats.org/officeDocument/2006/relationships/notesMaster" Target="/ppt/notesMasters/notesMaster1.xml" Id="Ra9cde718ea8a48c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0713f2cf08841fe" /><Relationship Type="http://schemas.openxmlformats.org/officeDocument/2006/relationships/notesMaster" Target="/ppt/notesMasters/notesMaster1.xml" Id="R6d811352d1214e5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9a1a134768a4e2d" /><Relationship Type="http://schemas.openxmlformats.org/officeDocument/2006/relationships/notesMaster" Target="/ppt/notesMasters/notesMaster1.xml" Id="Reae84d91ffd14c6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118071c6fde4364" /><Relationship Type="http://schemas.openxmlformats.org/officeDocument/2006/relationships/notesMaster" Target="/ppt/notesMasters/notesMaster1.xml" Id="Rea314cbfa0f747a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8d606b1e16e4002" /><Relationship Type="http://schemas.openxmlformats.org/officeDocument/2006/relationships/notesMaster" Target="/ppt/notesMasters/notesMaster1.xml" Id="R783873bdf53343c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4ac660411924e75" /><Relationship Type="http://schemas.openxmlformats.org/officeDocument/2006/relationships/notesMaster" Target="/ppt/notesMasters/notesMaster1.xml" Id="Ra6615e559d2c49c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c58bd6cc9ce4103" /><Relationship Type="http://schemas.openxmlformats.org/officeDocument/2006/relationships/notesMaster" Target="/ppt/notesMasters/notesMaster1.xml" Id="R62aa2602a0fd4b1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a968ca3305498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c2fb387d164eb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795554073b40a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e4f1d6ee53422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bebd2002f7466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248bb885ea409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0D4F441-A87D-4908-9256-6D1D37D8D5A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AC40E8A-21BE-4F8F-8C1F-4EBDF8C4C2C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7E8BEA4-2E69-4337-9A24-B587376122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8D6671D-60CB-46E5-9A1F-8A100FE78D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2D56B3F-40F1-4781-9246-A7A7B1B3D49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80E7DFB-3D6E-4A34-9D57-0E2D96ADA6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C691E4C-76A9-4366-8553-251816D6EA9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5C1ACDD-9BFC-411D-86D0-094A5085B8F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398B03B-7CA9-432C-A68C-3E84583459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D87D613-7A64-4B75-BED4-D58F4668266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6dbcf14ae7f48d2" /><Relationship Type="http://schemas.openxmlformats.org/officeDocument/2006/relationships/slideLayout" Target="/ppt/slideLayouts/slideLayout1.xml" Id="R935c2fb3ae9440ce" /><Relationship Type="http://schemas.openxmlformats.org/officeDocument/2006/relationships/slideLayout" Target="/ppt/slideLayouts/slideLayout2.xml" Id="Ra31502eb5ea843c8" /><Relationship Type="http://schemas.openxmlformats.org/officeDocument/2006/relationships/slideLayout" Target="/ppt/slideLayouts/slideLayout3.xml" Id="R5c1d36d91dcc45f8" /><Relationship Type="http://schemas.openxmlformats.org/officeDocument/2006/relationships/slideLayout" Target="/ppt/slideLayouts/slideLayout4.xml" Id="Rd8c046fbb02f4542" /><Relationship Type="http://schemas.openxmlformats.org/officeDocument/2006/relationships/slideLayout" Target="/ppt/slideLayouts/slideLayout5.xml" Id="Rd602a3bedd534964" /><Relationship Type="http://schemas.openxmlformats.org/officeDocument/2006/relationships/slideLayout" Target="/ppt/slideLayouts/slideLayout6.xml" Id="R123c1a9aa9c14a7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35c2fb3ae9440ce"/>
    <p:sldLayoutId xmlns:r="http://schemas.openxmlformats.org/officeDocument/2006/relationships" id="2147483650" r:id="Ra31502eb5ea843c8"/>
    <p:sldLayoutId xmlns:r="http://schemas.openxmlformats.org/officeDocument/2006/relationships" id="2147483651" r:id="R5c1d36d91dcc45f8"/>
    <p:sldLayoutId xmlns:r="http://schemas.openxmlformats.org/officeDocument/2006/relationships" id="2147483652" r:id="Rd8c046fbb02f4542"/>
    <p:sldLayoutId xmlns:r="http://schemas.openxmlformats.org/officeDocument/2006/relationships" id="2147483653" r:id="Rd602a3bedd534964"/>
    <p:sldLayoutId xmlns:r="http://schemas.openxmlformats.org/officeDocument/2006/relationships" id="2147483654" r:id="R123c1a9aa9c14a7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e0f750edcf466a" /><Relationship Type="http://schemas.openxmlformats.org/officeDocument/2006/relationships/image" Target="/ppt/media/image.png" Id="Rbf1f350dd1a849b6" /><Relationship Type="http://schemas.openxmlformats.org/officeDocument/2006/relationships/image" Target="/ppt/media/image.svg" Id="R3d36f84619854933" /><Relationship Type="http://schemas.openxmlformats.org/officeDocument/2006/relationships/notesSlide" Target="/ppt/notesSlides/notesSlide1.xml" Id="Rc6e70eee96ed48d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8044e1c6fd4746" /><Relationship Type="http://schemas.openxmlformats.org/officeDocument/2006/relationships/image" Target="/ppt/media/image2.png" Id="R3eafe994ac5e412b" /><Relationship Type="http://schemas.openxmlformats.org/officeDocument/2006/relationships/image" Target="/ppt/media/image2.svg" Id="Rab98832ded03486d" /><Relationship Type="http://schemas.openxmlformats.org/officeDocument/2006/relationships/notesSlide" Target="/ppt/notesSlides/notesSlide2.xml" Id="R02134b32e248453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3dd3df6f234179" /><Relationship Type="http://schemas.openxmlformats.org/officeDocument/2006/relationships/image" Target="/ppt/media/image3.png" Id="Rbd543f65fdb94978" /><Relationship Type="http://schemas.openxmlformats.org/officeDocument/2006/relationships/image" Target="/ppt/media/image3.svg" Id="R1dd637de11584683" /><Relationship Type="http://schemas.openxmlformats.org/officeDocument/2006/relationships/notesSlide" Target="/ppt/notesSlides/notesSlide3.xml" Id="R5acbca8ed1374bd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d913a6662f403f" /><Relationship Type="http://schemas.openxmlformats.org/officeDocument/2006/relationships/image" Target="/ppt/media/image4.png" Id="Rca5593e254aa4990" /><Relationship Type="http://schemas.openxmlformats.org/officeDocument/2006/relationships/image" Target="/ppt/media/image4.svg" Id="R3a09ce2bcff8469a" /><Relationship Type="http://schemas.openxmlformats.org/officeDocument/2006/relationships/image" Target="/ppt/media/image5.png" Id="R5320174cded0401a" /><Relationship Type="http://schemas.openxmlformats.org/officeDocument/2006/relationships/notesSlide" Target="/ppt/notesSlides/notesSlide4.xml" Id="Rbdd6c5ab404a494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f9a8ca6fed4bbb" /><Relationship Type="http://schemas.openxmlformats.org/officeDocument/2006/relationships/image" Target="/ppt/media/image5.svg" Id="R8855f3fbde8549ee" /><Relationship Type="http://schemas.openxmlformats.org/officeDocument/2006/relationships/image" Target="/ppt/media/image5.png" Id="R0889e5da3725408e" /><Relationship Type="http://schemas.openxmlformats.org/officeDocument/2006/relationships/image" Target="/ppt/media/image6.png" Id="R8d51d0444bea4b11" /><Relationship Type="http://schemas.openxmlformats.org/officeDocument/2006/relationships/notesSlide" Target="/ppt/notesSlides/notesSlide5.xml" Id="Rd7f27e90c2fb435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3788a71ae9459e" /><Relationship Type="http://schemas.openxmlformats.org/officeDocument/2006/relationships/image" Target="/ppt/media/image7.png" Id="Rbcca7069d8f64e20" /><Relationship Type="http://schemas.openxmlformats.org/officeDocument/2006/relationships/image" Target="/ppt/media/image6.svg" Id="Rc876eecc1eed4661" /><Relationship Type="http://schemas.openxmlformats.org/officeDocument/2006/relationships/notesSlide" Target="/ppt/notesSlides/notesSlide6.xml" Id="Rc3c6dc37ce3343a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bca15caa9949e7" /><Relationship Type="http://schemas.openxmlformats.org/officeDocument/2006/relationships/image" Target="/ppt/media/image7.svg" Id="Rf170936a13ea417e" /><Relationship Type="http://schemas.openxmlformats.org/officeDocument/2006/relationships/image" Target="/ppt/media/image6.png" Id="R79b5c1f5793940c7" /><Relationship Type="http://schemas.openxmlformats.org/officeDocument/2006/relationships/notesSlide" Target="/ppt/notesSlides/notesSlide7.xml" Id="Rc6e2a1431db44d2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73b6c493d243aa" /><Relationship Type="http://schemas.openxmlformats.org/officeDocument/2006/relationships/image" Target="/ppt/media/image8.png" Id="Reeeb9a0ae8bb45c6" /><Relationship Type="http://schemas.openxmlformats.org/officeDocument/2006/relationships/image" Target="/ppt/media/image8.svg" Id="R9b8d7faeaef141a2" /><Relationship Type="http://schemas.openxmlformats.org/officeDocument/2006/relationships/notesSlide" Target="/ppt/notesSlides/notesSlide8.xml" Id="Rbd4bcd89d9a1408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06c982e1f0436f" /><Relationship Type="http://schemas.openxmlformats.org/officeDocument/2006/relationships/image" Target="/ppt/media/image9.png" Id="R680292aa98f4457d" /><Relationship Type="http://schemas.openxmlformats.org/officeDocument/2006/relationships/image" Target="/ppt/media/image9.svg" Id="Reef6a328231343ef" /><Relationship Type="http://schemas.openxmlformats.org/officeDocument/2006/relationships/image" Target="/ppt/media/image10.png" Id="Rf248c438ec1247d5" /><Relationship Type="http://schemas.openxmlformats.org/officeDocument/2006/relationships/notesSlide" Target="/ppt/notesSlides/notesSlide9.xml" Id="R1e9440d5fefa4b8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4c0a758eef492d" /><Relationship Type="http://schemas.openxmlformats.org/officeDocument/2006/relationships/image" Target="/ppt/media/image10.svg" Id="Rbfdafb0e46bd4c71" /><Relationship Type="http://schemas.openxmlformats.org/officeDocument/2006/relationships/image" Target="/ppt/media/image10.png" Id="R7f61d4e4fe074a75" /><Relationship Type="http://schemas.openxmlformats.org/officeDocument/2006/relationships/notesSlide" Target="/ppt/notesSlides/notesSlide10.xml" Id="Re827ead88d82495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c1cdbd8a5d4571" /><Relationship Type="http://schemas.openxmlformats.org/officeDocument/2006/relationships/image" Target="/ppt/media/image11.png" Id="R4f7e8c70b86f4767" /><Relationship Type="http://schemas.openxmlformats.org/officeDocument/2006/relationships/image" Target="/ppt/media/image11.svg" Id="Rbabb778453fb4bbf" /><Relationship Type="http://schemas.openxmlformats.org/officeDocument/2006/relationships/notesSlide" Target="/ppt/notesSlides/notesSlide11.xml" Id="R57f03ab64e46429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e74b26302743f6" /><Relationship Type="http://schemas.openxmlformats.org/officeDocument/2006/relationships/image" Target="/ppt/media/image12.png" Id="R21235924fd0a4854" /><Relationship Type="http://schemas.openxmlformats.org/officeDocument/2006/relationships/image" Target="/ppt/media/image12.svg" Id="R4a7262197b9c48c3" /><Relationship Type="http://schemas.openxmlformats.org/officeDocument/2006/relationships/notesSlide" Target="/ppt/notesSlides/notesSlide12.xml" Id="Reed826cff7b047d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a91847b2e742f8" /><Relationship Type="http://schemas.openxmlformats.org/officeDocument/2006/relationships/image" Target="/ppt/media/image13.png" Id="Rba77252b9c4a4305" /><Relationship Type="http://schemas.openxmlformats.org/officeDocument/2006/relationships/image" Target="/ppt/media/image13.svg" Id="R55268bca19fc45f1" /><Relationship Type="http://schemas.openxmlformats.org/officeDocument/2006/relationships/notesSlide" Target="/ppt/notesSlides/notesSlide13.xml" Id="Rc2171977f2584e2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6d57b185f44535" /><Relationship Type="http://schemas.openxmlformats.org/officeDocument/2006/relationships/image" Target="/ppt/media/image14.png" Id="Rd17f79f72afc438a" /><Relationship Type="http://schemas.openxmlformats.org/officeDocument/2006/relationships/image" Target="/ppt/media/image14.svg" Id="Rdecd1349787f4ea4" /><Relationship Type="http://schemas.openxmlformats.org/officeDocument/2006/relationships/notesSlide" Target="/ppt/notesSlides/notesSlide14.xml" Id="Re3573b2e93c9471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432c470f2849e9" /><Relationship Type="http://schemas.openxmlformats.org/officeDocument/2006/relationships/image" Target="/ppt/media/image15.png" Id="R98654271069c4f11" /><Relationship Type="http://schemas.openxmlformats.org/officeDocument/2006/relationships/image" Target="/ppt/media/image15.svg" Id="Re7ea07de07b344a5" /><Relationship Type="http://schemas.openxmlformats.org/officeDocument/2006/relationships/notesSlide" Target="/ppt/notesSlides/notesSlide15.xml" Id="Rbfe93eb77264423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a7f59ff74647a8" /><Relationship Type="http://schemas.openxmlformats.org/officeDocument/2006/relationships/image" Target="/ppt/media/image16.png" Id="Reacb8dc898614478" /><Relationship Type="http://schemas.openxmlformats.org/officeDocument/2006/relationships/image" Target="/ppt/media/image16.svg" Id="Re1999c5f6a044599" /><Relationship Type="http://schemas.openxmlformats.org/officeDocument/2006/relationships/notesSlide" Target="/ppt/notesSlides/notesSlide16.xml" Id="R2e73fd897024499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bd6b41873c437f" /><Relationship Type="http://schemas.openxmlformats.org/officeDocument/2006/relationships/image" Target="/ppt/media/image17.png" Id="R6ac9642ca57f4f6c" /><Relationship Type="http://schemas.openxmlformats.org/officeDocument/2006/relationships/image" Target="/ppt/media/image17.svg" Id="Rf7fdd4460ef44196" /><Relationship Type="http://schemas.openxmlformats.org/officeDocument/2006/relationships/notesSlide" Target="/ppt/notesSlides/notesSlide17.xml" Id="Rc4f278f0c5cd475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b19607e6aa4836" /><Relationship Type="http://schemas.openxmlformats.org/officeDocument/2006/relationships/image" Target="/ppt/media/image18.png" Id="Ra3e29893446a46a6" /><Relationship Type="http://schemas.openxmlformats.org/officeDocument/2006/relationships/image" Target="/ppt/media/image18.svg" Id="R83011d407c5a45a2" /><Relationship Type="http://schemas.openxmlformats.org/officeDocument/2006/relationships/notesSlide" Target="/ppt/notesSlides/notesSlide18.xml" Id="R8cc2824ba71a431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E29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5E2209-701C-457C-97D6-89D3443FD7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1f350dd1a849b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FAFF9E-928F-40EF-950A-002E1DA082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1f350dd1a849b6">
            <a:extLst>
              <a:ext uri="{96DAC541-7B7A-43D3-8B79-37D633B846F1}">
                <asvg:svgBlip xmlns:asvg="http://schemas.microsoft.com/office/drawing/2016/SVG/main" r:embed="R3d36f8461985493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3333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B5328D6B-2BE1-44DB-B105-7D09AEE0F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5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xinfai.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48E0DE5B-90F7-48EF-9489-7441A6BAC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58102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50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50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0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All-in-one</a:t>
            </a:r>
          </a:p>
          <a:p xmlns:a="http://schemas.openxmlformats.org/drawingml/2006/main">
            <a:pPr>
              <a:buNone/>
              <a:defRPr sz="50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0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construction</a:t>
            </a:r>
          </a:p>
          <a:p xmlns:a="http://schemas.openxmlformats.org/drawingml/2006/main">
            <a:pPr>
              <a:buNone/>
              <a:defRPr sz="50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0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project controls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EBB79B5B-65E8-4EFE-BD32-476F34D61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552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375" b="1">
                <a:solidFill>
                  <a:srgbClr val="FDBA7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375" b="1">
                <a:solidFill>
                  <a:srgbClr val="FDBA74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FDBA74"/>
                </a:solidFill>
                <a:latin typeface="Segoe UI"/>
                <a:ea typeface="Segoe UI"/>
                <a:cs typeface="Segoe UI"/>
              </a:rPr>
              <a:t>Powered by AI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FB5E1512-6CA6-4BB8-9B0E-4CAE32BA4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86400"/>
            <a:ext cx="54768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BD5E1"/>
                </a:solidFill>
                <a:latin typeface="Segoe UI"/>
                <a:ea typeface="Segoe UI"/>
                <a:cs typeface="Segoe UI"/>
              </a:rPr>
              <a:t>AI Assistant, AI Feeder and Knowledge Base</a:t>
            </a:r>
          </a:p>
        </p:txBody>
      </p:sp>
    </p:spTree>
    <p:extLst>
      <p:ext uri="{BB962C8B-B14F-4D97-AF65-F5344CB8AC3E}">
        <p14:creationId xmlns:p14="http://schemas.microsoft.com/office/powerpoint/2010/main" val="19639219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E8602D-84B3-4198-9CE5-4AE28E65CC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afe994ac5e412b">
            <a:extLst>
              <a:ext uri="{96DAC541-7B7A-43D3-8B79-37D633B846F1}">
                <asvg:svgBlip xmlns:asvg="http://schemas.microsoft.com/office/drawing/2016/SVG/main" r:embed="Rab98832ded03486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3333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" name="text-5">
            <a:extLst xmlns:a="http://schemas.openxmlformats.org/drawingml/2006/main">
              <a:ext uri="{FF2B5EF4-FFF2-40B4-BE49-F238E27FC236}">
                <a16:creationId xmlns:a16="http://schemas.microsoft.com/office/drawing/2014/main" id="{B749BD3E-A0AF-48D2-A640-1A552F915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5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xinfai.</a:t>
            </a:r>
          </a:p>
        </p:txBody>
      </p:sp>
      <p:sp>
        <p:nvSpPr>
          <p:cNvPr id="3" name="text-6">
            <a:extLst xmlns:a="http://schemas.openxmlformats.org/drawingml/2006/main">
              <a:ext uri="{FF2B5EF4-FFF2-40B4-BE49-F238E27FC236}">
                <a16:creationId xmlns:a16="http://schemas.microsoft.com/office/drawing/2014/main" id="{ADC9F48F-F6AC-441C-964E-F30D45BB9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3810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4" name="text-7">
            <a:extLst xmlns:a="http://schemas.openxmlformats.org/drawingml/2006/main">
              <a:ext uri="{FF2B5EF4-FFF2-40B4-BE49-F238E27FC236}">
                <a16:creationId xmlns:a16="http://schemas.microsoft.com/office/drawing/2014/main" id="{C70076B1-D43A-4AA2-98C6-2F5CFA9B7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347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The project information gap</a:t>
            </a:r>
          </a:p>
        </p:txBody>
      </p:sp>
      <p:sp>
        <p:nvSpPr>
          <p:cNvPr id="5" name="text-8">
            <a:extLst xmlns:a="http://schemas.openxmlformats.org/drawingml/2006/main">
              <a:ext uri="{FF2B5EF4-FFF2-40B4-BE49-F238E27FC236}">
                <a16:creationId xmlns:a16="http://schemas.microsoft.com/office/drawing/2014/main" id="{3B7975DD-538C-47FA-AF6C-5F392C5D5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Project teams need a shared view of delivery and the evidence behind it.</a:t>
            </a:r>
          </a:p>
        </p:txBody>
      </p:sp>
      <p:sp>
        <p:nvSpPr>
          <p:cNvPr id="6" name="text-9">
            <a:extLst xmlns:a="http://schemas.openxmlformats.org/drawingml/2006/main">
              <a:ext uri="{FF2B5EF4-FFF2-40B4-BE49-F238E27FC236}">
                <a16:creationId xmlns:a16="http://schemas.microsoft.com/office/drawing/2014/main" id="{32ABD30F-EDAE-445B-9BC8-2D19ED9BF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6230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Scattered records</a:t>
            </a:r>
          </a:p>
        </p:txBody>
      </p:sp>
      <p:sp>
        <p:nvSpPr>
          <p:cNvPr id="7" name="text-10">
            <a:extLst xmlns:a="http://schemas.openxmlformats.org/drawingml/2006/main">
              <a:ext uri="{FF2B5EF4-FFF2-40B4-BE49-F238E27FC236}">
                <a16:creationId xmlns:a16="http://schemas.microsoft.com/office/drawing/2014/main" id="{F3F9E2BC-82B0-4D66-A148-76DBB63BE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4953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Schedules, site reports and commercial records sit in separate places.</a:t>
            </a:r>
          </a:p>
        </p:txBody>
      </p:sp>
      <p:sp>
        <p:nvSpPr>
          <p:cNvPr id="8" name="text-11">
            <a:extLst xmlns:a="http://schemas.openxmlformats.org/drawingml/2006/main">
              <a:ext uri="{FF2B5EF4-FFF2-40B4-BE49-F238E27FC236}">
                <a16:creationId xmlns:a16="http://schemas.microsoft.com/office/drawing/2014/main" id="{7568BBA6-E818-47EF-9BA3-25945DF56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16230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Repeated follow-up</a:t>
            </a:r>
          </a:p>
        </p:txBody>
      </p:sp>
      <p:sp>
        <p:nvSpPr>
          <p:cNvPr id="9" name="text-12">
            <a:extLst xmlns:a="http://schemas.openxmlformats.org/drawingml/2006/main">
              <a:ext uri="{FF2B5EF4-FFF2-40B4-BE49-F238E27FC236}">
                <a16:creationId xmlns:a16="http://schemas.microsoft.com/office/drawing/2014/main" id="{6F42DC2D-0737-42F5-AB62-8376601E0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667125"/>
            <a:ext cx="4953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Teams spend time asking for status and locating the latest approved information.</a:t>
            </a:r>
          </a:p>
        </p:txBody>
      </p:sp>
      <p:sp>
        <p:nvSpPr>
          <p:cNvPr id="10" name="text-13">
            <a:extLst xmlns:a="http://schemas.openxmlformats.org/drawingml/2006/main">
              <a:ext uri="{FF2B5EF4-FFF2-40B4-BE49-F238E27FC236}">
                <a16:creationId xmlns:a16="http://schemas.microsoft.com/office/drawing/2014/main" id="{63912A9E-E574-4CB9-8906-A98C403F1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775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Xinfai connects project controls with the knowledge teams use to make decisions.</a:t>
            </a:r>
          </a:p>
        </p:txBody>
      </p:sp>
    </p:spTree>
    <p:extLst>
      <p:ext uri="{BB962C8B-B14F-4D97-AF65-F5344CB8AC3E}">
        <p14:creationId xmlns:p14="http://schemas.microsoft.com/office/powerpoint/2010/main" val="16092711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6E6A30-56DF-463B-86FD-DAA1DDB0EA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543f65fdb94978">
            <a:extLst>
              <a:ext uri="{96DAC541-7B7A-43D3-8B79-37D633B846F1}">
                <asvg:svgBlip xmlns:asvg="http://schemas.microsoft.com/office/drawing/2016/SVG/main" r:embed="R1dd637de1158468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3333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" name="text-14">
            <a:extLst xmlns:a="http://schemas.openxmlformats.org/drawingml/2006/main">
              <a:ext uri="{FF2B5EF4-FFF2-40B4-BE49-F238E27FC236}">
                <a16:creationId xmlns:a16="http://schemas.microsoft.com/office/drawing/2014/main" id="{F03A0F3C-C93A-494F-813E-AB318997A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5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xinfai.</a:t>
            </a:r>
          </a:p>
        </p:txBody>
      </p:sp>
      <p:sp>
        <p:nvSpPr>
          <p:cNvPr id="3" name="text-15">
            <a:extLst xmlns:a="http://schemas.openxmlformats.org/drawingml/2006/main">
              <a:ext uri="{FF2B5EF4-FFF2-40B4-BE49-F238E27FC236}">
                <a16:creationId xmlns:a16="http://schemas.microsoft.com/office/drawing/2014/main" id="{988A87D4-7447-485D-A28B-74B5531BF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3810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4" name="text-16">
            <a:extLst xmlns:a="http://schemas.openxmlformats.org/drawingml/2006/main">
              <a:ext uri="{FF2B5EF4-FFF2-40B4-BE49-F238E27FC236}">
                <a16:creationId xmlns:a16="http://schemas.microsoft.com/office/drawing/2014/main" id="{913B2EC9-7E04-4CDF-A6B6-67AFF9394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347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One system across the project</a:t>
            </a:r>
          </a:p>
        </p:txBody>
      </p:sp>
      <p:sp>
        <p:nvSpPr>
          <p:cNvPr id="5" name="text-17">
            <a:extLst xmlns:a="http://schemas.openxmlformats.org/drawingml/2006/main">
              <a:ext uri="{FF2B5EF4-FFF2-40B4-BE49-F238E27FC236}">
                <a16:creationId xmlns:a16="http://schemas.microsoft.com/office/drawing/2014/main" id="{67946030-A23E-4201-9811-0B7FFA3D0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A shared project workspace for planning, delivery and commercial control.</a:t>
            </a:r>
          </a:p>
        </p:txBody>
      </p:sp>
      <p:sp>
        <p:nvSpPr>
          <p:cNvPr id="6" name="text-18">
            <a:extLst xmlns:a="http://schemas.openxmlformats.org/drawingml/2006/main">
              <a:ext uri="{FF2B5EF4-FFF2-40B4-BE49-F238E27FC236}">
                <a16:creationId xmlns:a16="http://schemas.microsoft.com/office/drawing/2014/main" id="{2473F53B-897F-4E81-B846-297567B64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3571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Planning and progress</a:t>
            </a:r>
          </a:p>
        </p:txBody>
      </p:sp>
      <p:sp>
        <p:nvSpPr>
          <p:cNvPr id="7" name="text-19">
            <a:extLst xmlns:a="http://schemas.openxmlformats.org/drawingml/2006/main">
              <a:ext uri="{FF2B5EF4-FFF2-40B4-BE49-F238E27FC236}">
                <a16:creationId xmlns:a16="http://schemas.microsoft.com/office/drawing/2014/main" id="{86774686-F381-47EC-B299-BB52AAABC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105150"/>
            <a:ext cx="723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Programme, Primavera XER, baselines and activity updates</a:t>
            </a:r>
          </a:p>
        </p:txBody>
      </p:sp>
      <p:sp>
        <p:nvSpPr>
          <p:cNvPr id="8" name="text-20">
            <a:extLst xmlns:a="http://schemas.openxmlformats.org/drawingml/2006/main">
              <a:ext uri="{FF2B5EF4-FFF2-40B4-BE49-F238E27FC236}">
                <a16:creationId xmlns:a16="http://schemas.microsoft.com/office/drawing/2014/main" id="{35055594-A120-497C-ADBC-AAFB9B8B6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9525"/>
            <a:ext cx="3571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Site and resources</a:t>
            </a:r>
          </a:p>
        </p:txBody>
      </p:sp>
      <p:sp>
        <p:nvSpPr>
          <p:cNvPr id="9" name="text-21">
            <a:extLst xmlns:a="http://schemas.openxmlformats.org/drawingml/2006/main">
              <a:ext uri="{FF2B5EF4-FFF2-40B4-BE49-F238E27FC236}">
                <a16:creationId xmlns:a16="http://schemas.microsoft.com/office/drawing/2014/main" id="{068B40C4-0840-4DE2-AF6C-34F220B0A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819525"/>
            <a:ext cx="723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Daily records, people, materials and activity evidence</a:t>
            </a:r>
          </a:p>
        </p:txBody>
      </p:sp>
      <p:sp>
        <p:nvSpPr>
          <p:cNvPr id="10" name="text-22">
            <a:extLst xmlns:a="http://schemas.openxmlformats.org/drawingml/2006/main">
              <a:ext uri="{FF2B5EF4-FFF2-40B4-BE49-F238E27FC236}">
                <a16:creationId xmlns:a16="http://schemas.microsoft.com/office/drawing/2014/main" id="{7815FA2D-DDE8-45FE-8C0A-52113367D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3571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Procurement and stores</a:t>
            </a:r>
          </a:p>
        </p:txBody>
      </p:sp>
      <p:sp>
        <p:nvSpPr>
          <p:cNvPr id="11" name="text-23">
            <a:extLst xmlns:a="http://schemas.openxmlformats.org/drawingml/2006/main">
              <a:ext uri="{FF2B5EF4-FFF2-40B4-BE49-F238E27FC236}">
                <a16:creationId xmlns:a16="http://schemas.microsoft.com/office/drawing/2014/main" id="{B9EBE05A-346C-494D-A5BA-B9022C308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533900"/>
            <a:ext cx="723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Requirements, purchase orders, reservations and stock movements</a:t>
            </a:r>
          </a:p>
        </p:txBody>
      </p:sp>
      <p:sp>
        <p:nvSpPr>
          <p:cNvPr id="12" name="text-24">
            <a:extLst xmlns:a="http://schemas.openxmlformats.org/drawingml/2006/main">
              <a:ext uri="{FF2B5EF4-FFF2-40B4-BE49-F238E27FC236}">
                <a16:creationId xmlns:a16="http://schemas.microsoft.com/office/drawing/2014/main" id="{9B8CD15C-DE65-4F27-A9F7-68D00A89D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3571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Commercial and finance</a:t>
            </a:r>
          </a:p>
        </p:txBody>
      </p:sp>
      <p:sp>
        <p:nvSpPr>
          <p:cNvPr id="13" name="text-25">
            <a:extLst xmlns:a="http://schemas.openxmlformats.org/drawingml/2006/main">
              <a:ext uri="{FF2B5EF4-FFF2-40B4-BE49-F238E27FC236}">
                <a16:creationId xmlns:a16="http://schemas.microsoft.com/office/drawing/2014/main" id="{DC001883-475B-4702-816D-32321DF02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248275"/>
            <a:ext cx="723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Contracts, BOQ, valuations, certificates, invoices and payments</a:t>
            </a:r>
          </a:p>
        </p:txBody>
      </p:sp>
      <p:sp>
        <p:nvSpPr>
          <p:cNvPr id="14" name="text-26">
            <a:extLst xmlns:a="http://schemas.openxmlformats.org/drawingml/2006/main">
              <a:ext uri="{FF2B5EF4-FFF2-40B4-BE49-F238E27FC236}">
                <a16:creationId xmlns:a16="http://schemas.microsoft.com/office/drawing/2014/main" id="{2E4225E1-82F9-46B1-AA95-06B5657D6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76975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Dashboards, project registers, access controls and audit history connect the workspace.</a:t>
            </a:r>
          </a:p>
        </p:txBody>
      </p:sp>
    </p:spTree>
    <p:extLst>
      <p:ext uri="{BB962C8B-B14F-4D97-AF65-F5344CB8AC3E}">
        <p14:creationId xmlns:p14="http://schemas.microsoft.com/office/powerpoint/2010/main" val="7679357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EA9C94-45DB-4FC2-BD5F-DC34874106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5593e254aa4990">
            <a:extLst>
              <a:ext uri="{96DAC541-7B7A-43D3-8B79-37D633B846F1}">
                <asvg:svgBlip xmlns:asvg="http://schemas.microsoft.com/office/drawing/2016/SVG/main" r:embed="R3a09ce2bcff8469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3333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" name="text-27">
            <a:extLst xmlns:a="http://schemas.openxmlformats.org/drawingml/2006/main">
              <a:ext uri="{FF2B5EF4-FFF2-40B4-BE49-F238E27FC236}">
                <a16:creationId xmlns:a16="http://schemas.microsoft.com/office/drawing/2014/main" id="{B7065D9A-1B92-4ECC-9E84-F1E61C27E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5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xinfai.</a:t>
            </a:r>
          </a:p>
        </p:txBody>
      </p:sp>
      <p:sp>
        <p:nvSpPr>
          <p:cNvPr id="3" name="text-28">
            <a:extLst xmlns:a="http://schemas.openxmlformats.org/drawingml/2006/main">
              <a:ext uri="{FF2B5EF4-FFF2-40B4-BE49-F238E27FC236}">
                <a16:creationId xmlns:a16="http://schemas.microsoft.com/office/drawing/2014/main" id="{58D2B25F-DD1C-4622-8FAD-84F200FED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3810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4" name="text-29">
            <a:extLst xmlns:a="http://schemas.openxmlformats.org/drawingml/2006/main">
              <a:ext uri="{FF2B5EF4-FFF2-40B4-BE49-F238E27FC236}">
                <a16:creationId xmlns:a16="http://schemas.microsoft.com/office/drawing/2014/main" id="{6484015F-D427-4F30-8B0D-D4286285C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347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Programme and progress control</a:t>
            </a:r>
          </a:p>
        </p:txBody>
      </p:sp>
      <p:sp>
        <p:nvSpPr>
          <p:cNvPr id="5" name="text-30">
            <a:extLst xmlns:a="http://schemas.openxmlformats.org/drawingml/2006/main">
              <a:ext uri="{FF2B5EF4-FFF2-40B4-BE49-F238E27FC236}">
                <a16:creationId xmlns:a16="http://schemas.microsoft.com/office/drawing/2014/main" id="{A2243A1F-FB53-455D-9FC9-689C40D53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Imported schedules and saved updates provide a reviewable view of delivery.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42A938-3564-46D0-93E0-43646E2904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20174cded0401a"/>
          <a:stretch xmlns:a="http://schemas.openxmlformats.org/drawingml/2006/main"/>
        </p:blipFill>
        <p:spPr>
          <a:xfrm xmlns:a="http://schemas.openxmlformats.org/drawingml/2006/main">
            <a:off x="1139614" y="2876550"/>
            <a:ext cx="6788571" cy="3143250"/>
          </a:xfrm>
          <a:prstGeom xmlns:a="http://schemas.openxmlformats.org/drawingml/2006/main" prst="rect">
            <a:avLst/>
          </a:prstGeom>
        </p:spPr>
      </p:pic>
      <p:sp>
        <p:nvSpPr>
          <p:cNvPr id="7" name="text-31">
            <a:extLst xmlns:a="http://schemas.openxmlformats.org/drawingml/2006/main">
              <a:ext uri="{FF2B5EF4-FFF2-40B4-BE49-F238E27FC236}">
                <a16:creationId xmlns:a16="http://schemas.microsoft.com/office/drawing/2014/main" id="{9D345CD4-A96B-4589-A773-22F257B75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000375"/>
            <a:ext cx="28194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Primavera XER import</a:t>
            </a:r>
          </a:p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Baseline version review</a:t>
            </a:r>
          </a:p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Activity timelines</a:t>
            </a:r>
          </a:p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Governed progress updates</a:t>
            </a:r>
          </a:p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Variance and exception filters</a:t>
            </a:r>
          </a:p>
        </p:txBody>
      </p:sp>
      <p:sp>
        <p:nvSpPr>
          <p:cNvPr id="8" name="text-32">
            <a:extLst xmlns:a="http://schemas.openxmlformats.org/drawingml/2006/main">
              <a:ext uri="{FF2B5EF4-FFF2-40B4-BE49-F238E27FC236}">
                <a16:creationId xmlns:a16="http://schemas.microsoft.com/office/drawing/2014/main" id="{E1F5C68E-17F4-4CEA-BECF-09BCFB646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76975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8804112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A1B7FF-1696-4566-A27D-5ADD2B98F9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89e5da3725408e">
            <a:extLst>
              <a:ext uri="{96DAC541-7B7A-43D3-8B79-37D633B846F1}">
                <asvg:svgBlip xmlns:asvg="http://schemas.microsoft.com/office/drawing/2016/SVG/main" r:embed="R8855f3fbde8549e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3333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" name="text-33">
            <a:extLst xmlns:a="http://schemas.openxmlformats.org/drawingml/2006/main">
              <a:ext uri="{FF2B5EF4-FFF2-40B4-BE49-F238E27FC236}">
                <a16:creationId xmlns:a16="http://schemas.microsoft.com/office/drawing/2014/main" id="{EEF003CB-4A57-42FD-BA4B-5A069961A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5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xinfai.</a:t>
            </a:r>
          </a:p>
        </p:txBody>
      </p:sp>
      <p:sp>
        <p:nvSpPr>
          <p:cNvPr id="3" name="text-34">
            <a:extLst xmlns:a="http://schemas.openxmlformats.org/drawingml/2006/main">
              <a:ext uri="{FF2B5EF4-FFF2-40B4-BE49-F238E27FC236}">
                <a16:creationId xmlns:a16="http://schemas.microsoft.com/office/drawing/2014/main" id="{7E648ED9-EC75-4516-BE1E-38DF043BC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3810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4" name="text-35">
            <a:extLst xmlns:a="http://schemas.openxmlformats.org/drawingml/2006/main">
              <a:ext uri="{FF2B5EF4-FFF2-40B4-BE49-F238E27FC236}">
                <a16:creationId xmlns:a16="http://schemas.microsoft.com/office/drawing/2014/main" id="{9E33D86D-4DAB-4E32-86BB-F9279BB62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347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Delivery and commercial visibility</a:t>
            </a:r>
          </a:p>
        </p:txBody>
      </p:sp>
      <p:sp>
        <p:nvSpPr>
          <p:cNvPr id="5" name="text-36">
            <a:extLst xmlns:a="http://schemas.openxmlformats.org/drawingml/2006/main">
              <a:ext uri="{FF2B5EF4-FFF2-40B4-BE49-F238E27FC236}">
                <a16:creationId xmlns:a16="http://schemas.microsoft.com/office/drawing/2014/main" id="{6B639B17-68FB-4A73-A7DC-8B2653A4E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Project records bring operational follow-up into the same workspace.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7672B0-F253-4826-9ADD-F4528B9B88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51d0444bea4b11"/>
          <a:stretch xmlns:a="http://schemas.openxmlformats.org/drawingml/2006/main"/>
        </p:blipFill>
        <p:spPr>
          <a:xfrm xmlns:a="http://schemas.openxmlformats.org/drawingml/2006/main">
            <a:off x="1139614" y="2876550"/>
            <a:ext cx="6788571" cy="3143250"/>
          </a:xfrm>
          <a:prstGeom xmlns:a="http://schemas.openxmlformats.org/drawingml/2006/main" prst="rect">
            <a:avLst/>
          </a:prstGeom>
        </p:spPr>
      </p:pic>
      <p:sp>
        <p:nvSpPr>
          <p:cNvPr id="7" name="text-37">
            <a:extLst xmlns:a="http://schemas.openxmlformats.org/drawingml/2006/main">
              <a:ext uri="{FF2B5EF4-FFF2-40B4-BE49-F238E27FC236}">
                <a16:creationId xmlns:a16="http://schemas.microsoft.com/office/drawing/2014/main" id="{BCD83097-4288-485D-A228-7B33A18C3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000375"/>
            <a:ext cx="28194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Portfolio attention</a:t>
            </a:r>
          </a:p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Engineering and quality logs</a:t>
            </a:r>
          </a:p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Material coverage and stock</a:t>
            </a:r>
          </a:p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Commercial change registers</a:t>
            </a:r>
          </a:p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Cash movement and balances</a:t>
            </a:r>
          </a:p>
        </p:txBody>
      </p:sp>
      <p:sp>
        <p:nvSpPr>
          <p:cNvPr id="8" name="text-38">
            <a:extLst xmlns:a="http://schemas.openxmlformats.org/drawingml/2006/main">
              <a:ext uri="{FF2B5EF4-FFF2-40B4-BE49-F238E27FC236}">
                <a16:creationId xmlns:a16="http://schemas.microsoft.com/office/drawing/2014/main" id="{2464BE78-E765-4191-AC16-B4C4709E3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76975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Archived product screen. Values illustrate workspace records.</a:t>
            </a:r>
          </a:p>
        </p:txBody>
      </p:sp>
      <p:sp>
        <p:nvSpPr>
          <p:cNvPr id="10" name="conceal-AST-UPD">
            <a:extLst xmlns:a="http://schemas.openxmlformats.org/drawingml/2006/main">
              <a:ext uri="{FF2B5EF4-FFF2-40B4-BE49-F238E27FC236}">
                <a16:creationId xmlns:a16="http://schemas.microsoft.com/office/drawing/2014/main" id="{918ADA43-DE97-4D2E-B1A2-E2676F31F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8080" y="5023485"/>
            <a:ext cx="205740" cy="6286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20713481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E29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F2DE8D-3C1B-4472-B222-DE53A116C7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ca7069d8f64e20">
            <a:extLst>
              <a:ext uri="{96DAC541-7B7A-43D3-8B79-37D633B846F1}">
                <asvg:svgBlip xmlns:asvg="http://schemas.microsoft.com/office/drawing/2016/SVG/main" r:embed="Rc876eecc1eed466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3333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" name="text-39">
            <a:extLst xmlns:a="http://schemas.openxmlformats.org/drawingml/2006/main">
              <a:ext uri="{FF2B5EF4-FFF2-40B4-BE49-F238E27FC236}">
                <a16:creationId xmlns:a16="http://schemas.microsoft.com/office/drawing/2014/main" id="{F6B46CB8-FACE-4F90-AD1F-5DB3EB87C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5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xinfai.</a:t>
            </a:r>
          </a:p>
        </p:txBody>
      </p:sp>
      <p:sp>
        <p:nvSpPr>
          <p:cNvPr id="3" name="text-40">
            <a:extLst xmlns:a="http://schemas.openxmlformats.org/drawingml/2006/main">
              <a:ext uri="{FF2B5EF4-FFF2-40B4-BE49-F238E27FC236}">
                <a16:creationId xmlns:a16="http://schemas.microsoft.com/office/drawing/2014/main" id="{80B98FC5-9809-48B6-83CA-1B65AA35E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3810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94A3B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94A3B8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94A3B8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4" name="text-41">
            <a:extLst xmlns:a="http://schemas.openxmlformats.org/drawingml/2006/main">
              <a:ext uri="{FF2B5EF4-FFF2-40B4-BE49-F238E27FC236}">
                <a16:creationId xmlns:a16="http://schemas.microsoft.com/office/drawing/2014/main" id="{7E0E5791-6887-4195-A587-C1265B72F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347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AI connected to your project context</a:t>
            </a:r>
          </a:p>
        </p:txBody>
      </p:sp>
      <p:sp>
        <p:nvSpPr>
          <p:cNvPr id="5" name="text-42">
            <a:extLst xmlns:a="http://schemas.openxmlformats.org/drawingml/2006/main">
              <a:ext uri="{FF2B5EF4-FFF2-40B4-BE49-F238E27FC236}">
                <a16:creationId xmlns:a16="http://schemas.microsoft.com/office/drawing/2014/main" id="{2AADB51D-6EC3-47F6-9A42-69EF0D965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BD5E1"/>
                </a:solidFill>
                <a:latin typeface="Segoe UI"/>
                <a:ea typeface="Segoe UI"/>
                <a:cs typeface="Segoe UI"/>
              </a:rPr>
              <a:t>The Assistant uses authorized context. The Feeder prepares knowledge for retrieval.</a:t>
            </a:r>
          </a:p>
        </p:txBody>
      </p:sp>
      <p:sp>
        <p:nvSpPr>
          <p:cNvPr id="6" name="text-43">
            <a:extLst xmlns:a="http://schemas.openxmlformats.org/drawingml/2006/main">
              <a:ext uri="{FF2B5EF4-FFF2-40B4-BE49-F238E27FC236}">
                <a16:creationId xmlns:a16="http://schemas.microsoft.com/office/drawing/2014/main" id="{727340FD-1F23-4EB5-BE9C-ED86B8FE9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05175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DBA7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FDBA74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DBA74"/>
                </a:solidFill>
                <a:latin typeface="Segoe UI"/>
                <a:ea typeface="Segoe UI"/>
                <a:cs typeface="Segoe UI"/>
              </a:rPr>
              <a:t>AI Assistant</a:t>
            </a:r>
          </a:p>
        </p:txBody>
      </p:sp>
      <p:sp>
        <p:nvSpPr>
          <p:cNvPr id="7" name="text-44">
            <a:extLst xmlns:a="http://schemas.openxmlformats.org/drawingml/2006/main">
              <a:ext uri="{FF2B5EF4-FFF2-40B4-BE49-F238E27FC236}">
                <a16:creationId xmlns:a16="http://schemas.microsoft.com/office/drawing/2014/main" id="{F92EF66E-570E-4368-8E71-21C30CD17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0"/>
            <a:ext cx="3238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BD5E1"/>
                </a:solidFill>
                <a:latin typeface="Segoe UI"/>
                <a:ea typeface="Segoe UI"/>
                <a:cs typeface="Segoe UI"/>
              </a:rPr>
              <a:t>Ask questions in English or Arabic.</a:t>
            </a:r>
          </a:p>
          <a:p xmlns:a="http://schemas.openxmlformats.org/drawingml/2006/main">
            <a:pPr>
              <a:buNone/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BD5E1"/>
                </a:solidFill>
                <a:latin typeface="Segoe UI"/>
                <a:ea typeface="Segoe UI"/>
                <a:cs typeface="Segoe UI"/>
              </a:rPr>
              <a:t>Restricted pilot.</a:t>
            </a:r>
          </a:p>
        </p:txBody>
      </p:sp>
      <p:sp>
        <p:nvSpPr>
          <p:cNvPr id="8" name="text-45">
            <a:extLst xmlns:a="http://schemas.openxmlformats.org/drawingml/2006/main">
              <a:ext uri="{FF2B5EF4-FFF2-40B4-BE49-F238E27FC236}">
                <a16:creationId xmlns:a16="http://schemas.microsoft.com/office/drawing/2014/main" id="{0E9002AA-389C-455B-90AA-AA96640D8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3305175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DBA7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FDBA74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DBA74"/>
                </a:solidFill>
                <a:latin typeface="Segoe UI"/>
                <a:ea typeface="Segoe UI"/>
                <a:cs typeface="Segoe UI"/>
              </a:rPr>
              <a:t>AI Feeder</a:t>
            </a:r>
          </a:p>
        </p:txBody>
      </p:sp>
      <p:sp>
        <p:nvSpPr>
          <p:cNvPr id="9" name="text-46">
            <a:extLst xmlns:a="http://schemas.openxmlformats.org/drawingml/2006/main">
              <a:ext uri="{FF2B5EF4-FFF2-40B4-BE49-F238E27FC236}">
                <a16:creationId xmlns:a16="http://schemas.microsoft.com/office/drawing/2014/main" id="{E7290172-DD7C-4581-8608-9F9E4ABAF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3810000"/>
            <a:ext cx="3238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BD5E1"/>
                </a:solidFill>
                <a:latin typeface="Segoe UI"/>
                <a:ea typeface="Segoe UI"/>
                <a:cs typeface="Segoe UI"/>
              </a:rPr>
              <a:t>Prepare documents for reviewed publication.</a:t>
            </a:r>
          </a:p>
          <a:p xmlns:a="http://schemas.openxmlformats.org/drawingml/2006/main">
            <a:pPr>
              <a:buNone/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BD5E1"/>
                </a:solidFill>
                <a:latin typeface="Segoe UI"/>
                <a:ea typeface="Segoe UI"/>
                <a:cs typeface="Segoe UI"/>
              </a:rPr>
              <a:t>In development.</a:t>
            </a:r>
          </a:p>
        </p:txBody>
      </p:sp>
      <p:sp>
        <p:nvSpPr>
          <p:cNvPr id="10" name="text-47">
            <a:extLst xmlns:a="http://schemas.openxmlformats.org/drawingml/2006/main">
              <a:ext uri="{FF2B5EF4-FFF2-40B4-BE49-F238E27FC236}">
                <a16:creationId xmlns:a16="http://schemas.microsoft.com/office/drawing/2014/main" id="{3D3C32EA-A8A2-401B-A9A6-D81A2E04A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3305175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DBA7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FDBA74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DBA74"/>
                </a:solidFill>
                <a:latin typeface="Segoe UI"/>
                <a:ea typeface="Segoe UI"/>
                <a:cs typeface="Segoe UI"/>
              </a:rPr>
              <a:t>Knowledge Base</a:t>
            </a:r>
          </a:p>
        </p:txBody>
      </p:sp>
      <p:sp>
        <p:nvSpPr>
          <p:cNvPr id="11" name="text-48">
            <a:extLst xmlns:a="http://schemas.openxmlformats.org/drawingml/2006/main">
              <a:ext uri="{FF2B5EF4-FFF2-40B4-BE49-F238E27FC236}">
                <a16:creationId xmlns:a16="http://schemas.microsoft.com/office/drawing/2014/main" id="{7B3F36DE-9C2E-4414-B772-6A794F90B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3810000"/>
            <a:ext cx="3238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BD5E1"/>
                </a:solidFill>
                <a:latin typeface="Segoe UI"/>
                <a:ea typeface="Segoe UI"/>
                <a:cs typeface="Segoe UI"/>
              </a:rPr>
              <a:t>Retrieve approved, permitted content.</a:t>
            </a:r>
          </a:p>
          <a:p xmlns:a="http://schemas.openxmlformats.org/drawingml/2006/main">
            <a:pPr>
              <a:buNone/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BD5E1"/>
                </a:solidFill>
                <a:latin typeface="Segoe UI"/>
                <a:ea typeface="Segoe UI"/>
                <a:cs typeface="Segoe UI"/>
              </a:rPr>
              <a:t>Integration planned.</a:t>
            </a:r>
          </a:p>
        </p:txBody>
      </p:sp>
      <p:sp>
        <p:nvSpPr>
          <p:cNvPr id="12" name="text-49">
            <a:extLst xmlns:a="http://schemas.openxmlformats.org/drawingml/2006/main">
              <a:ext uri="{FF2B5EF4-FFF2-40B4-BE49-F238E27FC236}">
                <a16:creationId xmlns:a16="http://schemas.microsoft.com/office/drawing/2014/main" id="{99A5D93B-DC8A-45E2-8BB3-8D9D880C8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9592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55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Project records + approved knowledge + current access permissions</a:t>
            </a:r>
          </a:p>
        </p:txBody>
      </p:sp>
    </p:spTree>
    <p:extLst>
      <p:ext uri="{BB962C8B-B14F-4D97-AF65-F5344CB8AC3E}">
        <p14:creationId xmlns:p14="http://schemas.microsoft.com/office/powerpoint/2010/main" val="172023278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361C26-596A-465D-9A20-A596E924AD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b5c1f5793940c7">
            <a:extLst>
              <a:ext uri="{96DAC541-7B7A-43D3-8B79-37D633B846F1}">
                <asvg:svgBlip xmlns:asvg="http://schemas.microsoft.com/office/drawing/2016/SVG/main" r:embed="Rf170936a13ea417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3333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" name="text-50">
            <a:extLst xmlns:a="http://schemas.openxmlformats.org/drawingml/2006/main">
              <a:ext uri="{FF2B5EF4-FFF2-40B4-BE49-F238E27FC236}">
                <a16:creationId xmlns:a16="http://schemas.microsoft.com/office/drawing/2014/main" id="{AB500175-BC33-4AFC-A356-ADB410354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5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xinfai.</a:t>
            </a:r>
          </a:p>
        </p:txBody>
      </p:sp>
      <p:sp>
        <p:nvSpPr>
          <p:cNvPr id="3" name="text-51">
            <a:extLst xmlns:a="http://schemas.openxmlformats.org/drawingml/2006/main">
              <a:ext uri="{FF2B5EF4-FFF2-40B4-BE49-F238E27FC236}">
                <a16:creationId xmlns:a16="http://schemas.microsoft.com/office/drawing/2014/main" id="{A199ECB0-B0D3-4AA2-885E-EB63FD411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3810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4" name="text-52">
            <a:extLst xmlns:a="http://schemas.openxmlformats.org/drawingml/2006/main">
              <a:ext uri="{FF2B5EF4-FFF2-40B4-BE49-F238E27FC236}">
                <a16:creationId xmlns:a16="http://schemas.microsoft.com/office/drawing/2014/main" id="{5279BC2F-E67B-4626-8403-011B2687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347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AI Assistant</a:t>
            </a:r>
          </a:p>
        </p:txBody>
      </p:sp>
      <p:sp>
        <p:nvSpPr>
          <p:cNvPr id="5" name="text-53">
            <a:extLst xmlns:a="http://schemas.openxmlformats.org/drawingml/2006/main">
              <a:ext uri="{FF2B5EF4-FFF2-40B4-BE49-F238E27FC236}">
                <a16:creationId xmlns:a16="http://schemas.microsoft.com/office/drawing/2014/main" id="{9920BFDC-D47C-43A9-95D6-4FF320725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A conversational entry point for guidance and selected project information.</a:t>
            </a:r>
          </a:p>
        </p:txBody>
      </p:sp>
      <p:sp>
        <p:nvSpPr>
          <p:cNvPr id="6" name="text-54">
            <a:extLst xmlns:a="http://schemas.openxmlformats.org/drawingml/2006/main">
              <a:ext uri="{FF2B5EF4-FFF2-40B4-BE49-F238E27FC236}">
                <a16:creationId xmlns:a16="http://schemas.microsoft.com/office/drawing/2014/main" id="{B4D4C964-839C-4CB5-A3FA-82CE87397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65722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75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075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3075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“What is the latest saved</a:t>
            </a:r>
          </a:p>
          <a:p xmlns:a="http://schemas.openxmlformats.org/drawingml/2006/main">
            <a:pPr>
              <a:buNone/>
              <a:defRPr sz="3075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3075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progress for this project?”</a:t>
            </a:r>
          </a:p>
        </p:txBody>
      </p:sp>
      <p:sp>
        <p:nvSpPr>
          <p:cNvPr id="7" name="text-55">
            <a:extLst xmlns:a="http://schemas.openxmlformats.org/drawingml/2006/main">
              <a:ext uri="{FF2B5EF4-FFF2-40B4-BE49-F238E27FC236}">
                <a16:creationId xmlns:a16="http://schemas.microsoft.com/office/drawing/2014/main" id="{1EE27B19-547E-410C-B2AB-1B0B32A79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6775"/>
            <a:ext cx="6572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5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“Update this activity to 60% complete</a:t>
            </a:r>
          </a:p>
          <a:p xmlns:a="http://schemas.openxmlformats.org/drawingml/2006/main">
            <a:pPr>
              <a:buNone/>
              <a:defRPr sz="25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and set its status to In progress.”</a:t>
            </a:r>
          </a:p>
        </p:txBody>
      </p:sp>
      <p:sp>
        <p:nvSpPr>
          <p:cNvPr id="8" name="text-56">
            <a:extLst xmlns:a="http://schemas.openxmlformats.org/drawingml/2006/main">
              <a:ext uri="{FF2B5EF4-FFF2-40B4-BE49-F238E27FC236}">
                <a16:creationId xmlns:a16="http://schemas.microsoft.com/office/drawing/2014/main" id="{FC8837D0-DA2F-4691-B795-6E54EBC14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3095625"/>
            <a:ext cx="3562350" cy="2886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Current pilot</a:t>
            </a:r>
          </a:p>
          <a:p xmlns:a="http://schemas.openxmlformats.org/drawingml/2006/main">
            <a:pPr>
              <a:buNone/>
              <a:defRPr sz="1800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English/Arabic guidance</a:t>
            </a:r>
          </a:p>
          <a:p xmlns:a="http://schemas.openxmlformats.org/drawingml/2006/main">
            <a:pPr>
              <a:buNone/>
              <a:defRPr sz="1800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Selected project context</a:t>
            </a:r>
          </a:p>
          <a:p xmlns:a="http://schemas.openxmlformats.org/drawingml/2006/main">
            <a:pPr>
              <a:buNone/>
              <a:defRPr sz="1950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/>
            </a:r>
          </a:p>
          <a:p xmlns:a="http://schemas.openxmlformats.org/drawingml/2006/main">
            <a:pPr>
              <a:buNone/>
              <a:defRPr sz="1800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Planned capability</a:t>
            </a:r>
          </a:p>
          <a:p xmlns:a="http://schemas.openxmlformats.org/drawingml/2006/main">
            <a:pPr>
              <a:buNone/>
              <a:defRPr sz="1800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Update progress and status</a:t>
            </a:r>
          </a:p>
          <a:p xmlns:a="http://schemas.openxmlformats.org/drawingml/2006/main">
            <a:pPr>
              <a:buNone/>
              <a:defRPr sz="1800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Review and confirm before saving</a:t>
            </a:r>
          </a:p>
        </p:txBody>
      </p:sp>
      <p:sp>
        <p:nvSpPr>
          <p:cNvPr id="9" name="text-57">
            <a:extLst xmlns:a="http://schemas.openxmlformats.org/drawingml/2006/main">
              <a:ext uri="{FF2B5EF4-FFF2-40B4-BE49-F238E27FC236}">
                <a16:creationId xmlns:a16="http://schemas.microsoft.com/office/drawing/2014/main" id="{89A22252-9E07-491A-88BA-38ECBFB3E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76975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Progress and status updates are planned. The current restricted pilot supports read-only guidance.</a:t>
            </a:r>
          </a:p>
        </p:txBody>
      </p:sp>
    </p:spTree>
    <p:extLst>
      <p:ext uri="{BB962C8B-B14F-4D97-AF65-F5344CB8AC3E}">
        <p14:creationId xmlns:p14="http://schemas.microsoft.com/office/powerpoint/2010/main" val="3056461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328977-E373-4144-AD0F-22B735D699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eb9a0ae8bb45c6">
            <a:extLst>
              <a:ext uri="{96DAC541-7B7A-43D3-8B79-37D633B846F1}">
                <asvg:svgBlip xmlns:asvg="http://schemas.microsoft.com/office/drawing/2016/SVG/main" r:embed="R9b8d7faeaef141a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3333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" name="text-58">
            <a:extLst xmlns:a="http://schemas.openxmlformats.org/drawingml/2006/main">
              <a:ext uri="{FF2B5EF4-FFF2-40B4-BE49-F238E27FC236}">
                <a16:creationId xmlns:a16="http://schemas.microsoft.com/office/drawing/2014/main" id="{AE0EF4F0-3F62-453A-9F94-F2351A036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5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xinfai.</a:t>
            </a:r>
          </a:p>
        </p:txBody>
      </p:sp>
      <p:sp>
        <p:nvSpPr>
          <p:cNvPr id="3" name="text-59">
            <a:extLst xmlns:a="http://schemas.openxmlformats.org/drawingml/2006/main">
              <a:ext uri="{FF2B5EF4-FFF2-40B4-BE49-F238E27FC236}">
                <a16:creationId xmlns:a16="http://schemas.microsoft.com/office/drawing/2014/main" id="{AEA1EEE8-F707-41C4-A5FC-3B6B4B519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3810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4" name="text-60">
            <a:extLst xmlns:a="http://schemas.openxmlformats.org/drawingml/2006/main">
              <a:ext uri="{FF2B5EF4-FFF2-40B4-BE49-F238E27FC236}">
                <a16:creationId xmlns:a16="http://schemas.microsoft.com/office/drawing/2014/main" id="{F235A240-09AA-4923-B982-192800284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347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AI Feeder</a:t>
            </a:r>
          </a:p>
        </p:txBody>
      </p:sp>
      <p:sp>
        <p:nvSpPr>
          <p:cNvPr id="5" name="text-61">
            <a:extLst xmlns:a="http://schemas.openxmlformats.org/drawingml/2006/main">
              <a:ext uri="{FF2B5EF4-FFF2-40B4-BE49-F238E27FC236}">
                <a16:creationId xmlns:a16="http://schemas.microsoft.com/office/drawing/2014/main" id="{33DA6716-9811-45C5-8A88-04CFBD24B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A controlled path from uploaded files to approved project knowledge.</a:t>
            </a:r>
          </a:p>
        </p:txBody>
      </p:sp>
      <p:sp>
        <p:nvSpPr>
          <p:cNvPr id="6" name="text-62">
            <a:extLst xmlns:a="http://schemas.openxmlformats.org/drawingml/2006/main">
              <a:ext uri="{FF2B5EF4-FFF2-40B4-BE49-F238E27FC236}">
                <a16:creationId xmlns:a16="http://schemas.microsoft.com/office/drawing/2014/main" id="{D572E7E5-F7EB-4AEF-A3DC-73BCBD326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33725"/>
            <a:ext cx="238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1877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900" b="1">
                <a:solidFill>
                  <a:srgbClr val="21877D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21877D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7" name="text-63">
            <a:extLst xmlns:a="http://schemas.openxmlformats.org/drawingml/2006/main">
              <a:ext uri="{FF2B5EF4-FFF2-40B4-BE49-F238E27FC236}">
                <a16:creationId xmlns:a16="http://schemas.microsoft.com/office/drawing/2014/main" id="{4D49B90F-5747-4B91-A469-B5CEF0420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2419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4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Upload</a:t>
            </a:r>
          </a:p>
        </p:txBody>
      </p:sp>
      <p:sp>
        <p:nvSpPr>
          <p:cNvPr id="8" name="text-64">
            <a:extLst xmlns:a="http://schemas.openxmlformats.org/drawingml/2006/main">
              <a:ext uri="{FF2B5EF4-FFF2-40B4-BE49-F238E27FC236}">
                <a16:creationId xmlns:a16="http://schemas.microsoft.com/office/drawing/2014/main" id="{85B10EC5-42E1-42AB-8A95-A16ED4620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003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Choose the project, document owner and audience.</a:t>
            </a:r>
          </a:p>
        </p:txBody>
      </p:sp>
      <p:sp>
        <p:nvSpPr>
          <p:cNvPr id="9" name="text-65">
            <a:extLst xmlns:a="http://schemas.openxmlformats.org/drawingml/2006/main">
              <a:ext uri="{FF2B5EF4-FFF2-40B4-BE49-F238E27FC236}">
                <a16:creationId xmlns:a16="http://schemas.microsoft.com/office/drawing/2014/main" id="{824F9717-7EFE-4846-9BB1-7B678A5F1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133725"/>
            <a:ext cx="238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1877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900" b="1">
                <a:solidFill>
                  <a:srgbClr val="21877D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21877D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0" name="text-66">
            <a:extLst xmlns:a="http://schemas.openxmlformats.org/drawingml/2006/main">
              <a:ext uri="{FF2B5EF4-FFF2-40B4-BE49-F238E27FC236}">
                <a16:creationId xmlns:a16="http://schemas.microsoft.com/office/drawing/2014/main" id="{F4926332-18C0-4D72-A529-D7EB64CFB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952875"/>
            <a:ext cx="2419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4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Prepare</a:t>
            </a:r>
          </a:p>
        </p:txBody>
      </p:sp>
      <p:sp>
        <p:nvSpPr>
          <p:cNvPr id="11" name="text-67">
            <a:extLst xmlns:a="http://schemas.openxmlformats.org/drawingml/2006/main">
              <a:ext uri="{FF2B5EF4-FFF2-40B4-BE49-F238E27FC236}">
                <a16:creationId xmlns:a16="http://schemas.microsoft.com/office/drawing/2014/main" id="{2128782A-AA9D-4BCD-8362-BC6AA86CA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591050"/>
            <a:ext cx="24003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Extract text, preserve source references and index it.</a:t>
            </a:r>
          </a:p>
        </p:txBody>
      </p:sp>
      <p:sp>
        <p:nvSpPr>
          <p:cNvPr id="12" name="text-68">
            <a:extLst xmlns:a="http://schemas.openxmlformats.org/drawingml/2006/main">
              <a:ext uri="{FF2B5EF4-FFF2-40B4-BE49-F238E27FC236}">
                <a16:creationId xmlns:a16="http://schemas.microsoft.com/office/drawing/2014/main" id="{90BC0628-9D99-49A2-8C21-82AE31FEB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133725"/>
            <a:ext cx="238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1877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900" b="1">
                <a:solidFill>
                  <a:srgbClr val="21877D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21877D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3" name="text-69">
            <a:extLst xmlns:a="http://schemas.openxmlformats.org/drawingml/2006/main">
              <a:ext uri="{FF2B5EF4-FFF2-40B4-BE49-F238E27FC236}">
                <a16:creationId xmlns:a16="http://schemas.microsoft.com/office/drawing/2014/main" id="{8D6FEBDF-656B-4E65-8DB1-96DB0B25F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952875"/>
            <a:ext cx="2419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4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Review</a:t>
            </a:r>
          </a:p>
        </p:txBody>
      </p:sp>
      <p:sp>
        <p:nvSpPr>
          <p:cNvPr id="14" name="text-70">
            <a:extLst xmlns:a="http://schemas.openxmlformats.org/drawingml/2006/main">
              <a:ext uri="{FF2B5EF4-FFF2-40B4-BE49-F238E27FC236}">
                <a16:creationId xmlns:a16="http://schemas.microsoft.com/office/drawing/2014/main" id="{AAEBB512-4732-475D-B479-3369C764D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591050"/>
            <a:ext cx="24003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Check extracted content and approve publication.</a:t>
            </a:r>
          </a:p>
        </p:txBody>
      </p:sp>
      <p:sp>
        <p:nvSpPr>
          <p:cNvPr id="15" name="text-71">
            <a:extLst xmlns:a="http://schemas.openxmlformats.org/drawingml/2006/main">
              <a:ext uri="{FF2B5EF4-FFF2-40B4-BE49-F238E27FC236}">
                <a16:creationId xmlns:a16="http://schemas.microsoft.com/office/drawing/2014/main" id="{439C7365-F9F5-431D-B901-8F7266DF1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133725"/>
            <a:ext cx="238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1877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900" b="1">
                <a:solidFill>
                  <a:srgbClr val="21877D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21877D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6" name="text-72">
            <a:extLst xmlns:a="http://schemas.openxmlformats.org/drawingml/2006/main">
              <a:ext uri="{FF2B5EF4-FFF2-40B4-BE49-F238E27FC236}">
                <a16:creationId xmlns:a16="http://schemas.microsoft.com/office/drawing/2014/main" id="{6C1F5626-8F42-4B10-BF2D-8C0D5D8FE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952875"/>
            <a:ext cx="2419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4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Maintain</a:t>
            </a:r>
          </a:p>
        </p:txBody>
      </p:sp>
      <p:sp>
        <p:nvSpPr>
          <p:cNvPr id="17" name="text-73">
            <a:extLst xmlns:a="http://schemas.openxmlformats.org/drawingml/2006/main">
              <a:ext uri="{FF2B5EF4-FFF2-40B4-BE49-F238E27FC236}">
                <a16:creationId xmlns:a16="http://schemas.microsoft.com/office/drawing/2014/main" id="{F9C4C9AB-3DDB-4458-B97D-4008C476C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4591050"/>
            <a:ext cx="24003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Replace, unpublish or revoke outdated knowledge.</a:t>
            </a:r>
          </a:p>
        </p:txBody>
      </p:sp>
      <p:sp>
        <p:nvSpPr>
          <p:cNvPr id="18" name="text-74">
            <a:extLst xmlns:a="http://schemas.openxmlformats.org/drawingml/2006/main">
              <a:ext uri="{FF2B5EF4-FFF2-40B4-BE49-F238E27FC236}">
                <a16:creationId xmlns:a16="http://schemas.microsoft.com/office/drawing/2014/main" id="{22695223-24BE-4A3C-B22D-C99161AE1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76975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In development. PDF, DOCX, DOC, Markdown and TXT are target formats.</a:t>
            </a:r>
          </a:p>
        </p:txBody>
      </p:sp>
    </p:spTree>
    <p:extLst>
      <p:ext uri="{BB962C8B-B14F-4D97-AF65-F5344CB8AC3E}">
        <p14:creationId xmlns:p14="http://schemas.microsoft.com/office/powerpoint/2010/main" val="16010624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A8CF6D-B946-4F31-B51D-8BA7649916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0292aa98f4457d">
            <a:extLst>
              <a:ext uri="{96DAC541-7B7A-43D3-8B79-37D633B846F1}">
                <asvg:svgBlip xmlns:asvg="http://schemas.microsoft.com/office/drawing/2016/SVG/main" r:embed="Reef6a328231343e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3333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" name="text-75">
            <a:extLst xmlns:a="http://schemas.openxmlformats.org/drawingml/2006/main">
              <a:ext uri="{FF2B5EF4-FFF2-40B4-BE49-F238E27FC236}">
                <a16:creationId xmlns:a16="http://schemas.microsoft.com/office/drawing/2014/main" id="{23F72C34-B130-4D5F-8E99-25A72479D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5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xinfai.</a:t>
            </a:r>
          </a:p>
        </p:txBody>
      </p:sp>
      <p:sp>
        <p:nvSpPr>
          <p:cNvPr id="3" name="text-76">
            <a:extLst xmlns:a="http://schemas.openxmlformats.org/drawingml/2006/main">
              <a:ext uri="{FF2B5EF4-FFF2-40B4-BE49-F238E27FC236}">
                <a16:creationId xmlns:a16="http://schemas.microsoft.com/office/drawing/2014/main" id="{F4C6E108-4DEA-46D0-92D7-A1DB23F79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3810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4" name="text-77">
            <a:extLst xmlns:a="http://schemas.openxmlformats.org/drawingml/2006/main">
              <a:ext uri="{FF2B5EF4-FFF2-40B4-BE49-F238E27FC236}">
                <a16:creationId xmlns:a16="http://schemas.microsoft.com/office/drawing/2014/main" id="{E100D8B4-7A78-44EA-B6AE-D862BE36F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347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Knowledge Base</a:t>
            </a:r>
          </a:p>
        </p:txBody>
      </p:sp>
      <p:sp>
        <p:nvSpPr>
          <p:cNvPr id="5" name="text-78">
            <a:extLst xmlns:a="http://schemas.openxmlformats.org/drawingml/2006/main">
              <a:ext uri="{FF2B5EF4-FFF2-40B4-BE49-F238E27FC236}">
                <a16:creationId xmlns:a16="http://schemas.microsoft.com/office/drawing/2014/main" id="{2691ED25-EF6C-486C-BDFF-5CE865CC0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Approved information, organized for project-specific questions.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458D34-CB8C-4403-8C67-8D80F92598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48c438ec1247d5"/>
          <a:stretch xmlns:a="http://schemas.openxmlformats.org/drawingml/2006/main"/>
        </p:blipFill>
        <p:spPr>
          <a:xfrm xmlns:a="http://schemas.openxmlformats.org/drawingml/2006/main">
            <a:off x="6324600" y="2924175"/>
            <a:ext cx="4857750" cy="3238500"/>
          </a:xfrm>
          <a:prstGeom xmlns:a="http://schemas.openxmlformats.org/drawingml/2006/main" prst="rect">
            <a:avLst/>
          </a:prstGeom>
        </p:spPr>
      </p:pic>
      <p:sp>
        <p:nvSpPr>
          <p:cNvPr id="7" name="text-79">
            <a:extLst xmlns:a="http://schemas.openxmlformats.org/drawingml/2006/main">
              <a:ext uri="{FF2B5EF4-FFF2-40B4-BE49-F238E27FC236}">
                <a16:creationId xmlns:a16="http://schemas.microsoft.com/office/drawing/2014/main" id="{AF9B85DF-EA85-455C-8792-4B9EA07F5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52197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0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Policies and procedures</a:t>
            </a:r>
          </a:p>
          <a:p xmlns:a="http://schemas.openxmlformats.org/drawingml/2006/main">
            <a:pPr>
              <a:buNone/>
              <a:defRPr sz="2175" b="0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Approved project documents</a:t>
            </a:r>
          </a:p>
          <a:p xmlns:a="http://schemas.openxmlformats.org/drawingml/2006/main">
            <a:pPr>
              <a:buNone/>
              <a:defRPr sz="2175" b="0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Document owners and revisions</a:t>
            </a:r>
          </a:p>
          <a:p xmlns:a="http://schemas.openxmlformats.org/drawingml/2006/main">
            <a:pPr>
              <a:buNone/>
              <a:defRPr sz="2175" b="0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Shared or executive audiences</a:t>
            </a:r>
          </a:p>
          <a:p xmlns:a="http://schemas.openxmlformats.org/drawingml/2006/main">
            <a:pPr>
              <a:buNone/>
              <a:defRPr sz="2175" b="0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Current publication status</a:t>
            </a:r>
          </a:p>
        </p:txBody>
      </p:sp>
      <p:sp>
        <p:nvSpPr>
          <p:cNvPr id="8" name="text-80">
            <a:extLst xmlns:a="http://schemas.openxmlformats.org/drawingml/2006/main">
              <a:ext uri="{FF2B5EF4-FFF2-40B4-BE49-F238E27FC236}">
                <a16:creationId xmlns:a16="http://schemas.microsoft.com/office/drawing/2014/main" id="{E02E7A0E-3E32-4B30-8364-7F78AFE78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76975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Integration planned. Only published, current and authorized content should reach an answer.</a:t>
            </a:r>
          </a:p>
        </p:txBody>
      </p:sp>
    </p:spTree>
    <p:extLst>
      <p:ext uri="{BB962C8B-B14F-4D97-AF65-F5344CB8AC3E}">
        <p14:creationId xmlns:p14="http://schemas.microsoft.com/office/powerpoint/2010/main" val="5629337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07816F-D873-48C2-813E-48B8A80200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61d4e4fe074a75">
            <a:extLst>
              <a:ext uri="{96DAC541-7B7A-43D3-8B79-37D633B846F1}">
                <asvg:svgBlip xmlns:asvg="http://schemas.microsoft.com/office/drawing/2016/SVG/main" r:embed="Rbfdafb0e46bd4c7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3333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" name="text-81">
            <a:extLst xmlns:a="http://schemas.openxmlformats.org/drawingml/2006/main">
              <a:ext uri="{FF2B5EF4-FFF2-40B4-BE49-F238E27FC236}">
                <a16:creationId xmlns:a16="http://schemas.microsoft.com/office/drawing/2014/main" id="{12CA0DE3-D232-458B-AC30-6B7C6B5BE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5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xinfai.</a:t>
            </a:r>
          </a:p>
        </p:txBody>
      </p:sp>
      <p:sp>
        <p:nvSpPr>
          <p:cNvPr id="3" name="text-82">
            <a:extLst xmlns:a="http://schemas.openxmlformats.org/drawingml/2006/main">
              <a:ext uri="{FF2B5EF4-FFF2-40B4-BE49-F238E27FC236}">
                <a16:creationId xmlns:a16="http://schemas.microsoft.com/office/drawing/2014/main" id="{5ED7FF72-369B-487D-AEB2-8F2D9E092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3810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4" name="text-83">
            <a:extLst xmlns:a="http://schemas.openxmlformats.org/drawingml/2006/main">
              <a:ext uri="{FF2B5EF4-FFF2-40B4-BE49-F238E27FC236}">
                <a16:creationId xmlns:a16="http://schemas.microsoft.com/office/drawing/2014/main" id="{5CABEABC-337E-4E4B-8683-6085C6806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347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A project knowledge workflow</a:t>
            </a:r>
          </a:p>
        </p:txBody>
      </p:sp>
      <p:sp>
        <p:nvSpPr>
          <p:cNvPr id="5" name="text-84">
            <a:extLst xmlns:a="http://schemas.openxmlformats.org/drawingml/2006/main">
              <a:ext uri="{FF2B5EF4-FFF2-40B4-BE49-F238E27FC236}">
                <a16:creationId xmlns:a16="http://schemas.microsoft.com/office/drawing/2014/main" id="{9DD4D005-974F-4629-B8F3-DA59EC26E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Illustrative target use case: a team member asks about an approved material procedure.</a:t>
            </a:r>
          </a:p>
        </p:txBody>
      </p:sp>
      <p:sp>
        <p:nvSpPr>
          <p:cNvPr id="6" name="text-85">
            <a:extLst xmlns:a="http://schemas.openxmlformats.org/drawingml/2006/main">
              <a:ext uri="{FF2B5EF4-FFF2-40B4-BE49-F238E27FC236}">
                <a16:creationId xmlns:a16="http://schemas.microsoft.com/office/drawing/2014/main" id="{7801C30F-33FC-433B-A0C0-943AD67CD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62300"/>
            <a:ext cx="4857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Document owner</a:t>
            </a:r>
          </a:p>
        </p:txBody>
      </p:sp>
      <p:sp>
        <p:nvSpPr>
          <p:cNvPr id="7" name="text-86">
            <a:extLst xmlns:a="http://schemas.openxmlformats.org/drawingml/2006/main">
              <a:ext uri="{FF2B5EF4-FFF2-40B4-BE49-F238E27FC236}">
                <a16:creationId xmlns:a16="http://schemas.microsoft.com/office/drawing/2014/main" id="{5B8D7B6C-E6AE-4A7C-9551-123010319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48577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Publishes a reviewed procedure for the permitted project audience.</a:t>
            </a:r>
          </a:p>
        </p:txBody>
      </p:sp>
      <p:sp>
        <p:nvSpPr>
          <p:cNvPr id="8" name="text-87">
            <a:extLst xmlns:a="http://schemas.openxmlformats.org/drawingml/2006/main">
              <a:ext uri="{FF2B5EF4-FFF2-40B4-BE49-F238E27FC236}">
                <a16:creationId xmlns:a16="http://schemas.microsoft.com/office/drawing/2014/main" id="{DADB12BD-859C-4327-B09F-330802778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Project team member</a:t>
            </a:r>
          </a:p>
        </p:txBody>
      </p:sp>
      <p:sp>
        <p:nvSpPr>
          <p:cNvPr id="9" name="text-88">
            <a:extLst xmlns:a="http://schemas.openxmlformats.org/drawingml/2006/main">
              <a:ext uri="{FF2B5EF4-FFF2-40B4-BE49-F238E27FC236}">
                <a16:creationId xmlns:a16="http://schemas.microsoft.com/office/drawing/2014/main" id="{4821CA5E-53B8-484D-BE39-9E5EC57EE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667125"/>
            <a:ext cx="4953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Asks: “What approval is required before ordering this material?”</a:t>
            </a:r>
          </a:p>
        </p:txBody>
      </p:sp>
      <p:sp>
        <p:nvSpPr>
          <p:cNvPr id="10" name="text-89">
            <a:extLst xmlns:a="http://schemas.openxmlformats.org/drawingml/2006/main">
              <a:ext uri="{FF2B5EF4-FFF2-40B4-BE49-F238E27FC236}">
                <a16:creationId xmlns:a16="http://schemas.microsoft.com/office/drawing/2014/main" id="{956A6354-0984-4F97-BB3F-4F4C9ACB9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57775"/>
            <a:ext cx="106299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8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The intended answer draws on the approved procedure and identifies its source.</a:t>
            </a:r>
          </a:p>
        </p:txBody>
      </p:sp>
      <p:sp>
        <p:nvSpPr>
          <p:cNvPr id="11" name="text-90">
            <a:extLst xmlns:a="http://schemas.openxmlformats.org/drawingml/2006/main">
              <a:ext uri="{FF2B5EF4-FFF2-40B4-BE49-F238E27FC236}">
                <a16:creationId xmlns:a16="http://schemas.microsoft.com/office/drawing/2014/main" id="{BF2A28BE-B0B7-478A-B21C-02C36A75A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76975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Target workflow. The system should say when approved evidence is missing.</a:t>
            </a:r>
          </a:p>
        </p:txBody>
      </p:sp>
    </p:spTree>
    <p:extLst>
      <p:ext uri="{BB962C8B-B14F-4D97-AF65-F5344CB8AC3E}">
        <p14:creationId xmlns:p14="http://schemas.microsoft.com/office/powerpoint/2010/main" val="103571623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E29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78CF63-0CDF-410A-BEB1-3CEF9DE5A4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7e8c70b86f4767">
            <a:extLst>
              <a:ext uri="{96DAC541-7B7A-43D3-8B79-37D633B846F1}">
                <asvg:svgBlip xmlns:asvg="http://schemas.microsoft.com/office/drawing/2016/SVG/main" r:embed="Rbabb778453fb4bb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3333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" name="text-91">
            <a:extLst xmlns:a="http://schemas.openxmlformats.org/drawingml/2006/main">
              <a:ext uri="{FF2B5EF4-FFF2-40B4-BE49-F238E27FC236}">
                <a16:creationId xmlns:a16="http://schemas.microsoft.com/office/drawing/2014/main" id="{D76A4FF1-46B6-40EA-8B55-6D47465FC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5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xinfai.</a:t>
            </a:r>
          </a:p>
        </p:txBody>
      </p:sp>
      <p:sp>
        <p:nvSpPr>
          <p:cNvPr id="3" name="text-92">
            <a:extLst xmlns:a="http://schemas.openxmlformats.org/drawingml/2006/main">
              <a:ext uri="{FF2B5EF4-FFF2-40B4-BE49-F238E27FC236}">
                <a16:creationId xmlns:a16="http://schemas.microsoft.com/office/drawing/2014/main" id="{9651A3FD-6426-4B18-9876-316F4ECC4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3810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94A3B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94A3B8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94A3B8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4" name="text-93">
            <a:extLst xmlns:a="http://schemas.openxmlformats.org/drawingml/2006/main">
              <a:ext uri="{FF2B5EF4-FFF2-40B4-BE49-F238E27FC236}">
                <a16:creationId xmlns:a16="http://schemas.microsoft.com/office/drawing/2014/main" id="{161B7903-9D84-41E1-A9D8-90E4D39A2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347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Private AI with accountable access</a:t>
            </a:r>
          </a:p>
        </p:txBody>
      </p:sp>
      <p:sp>
        <p:nvSpPr>
          <p:cNvPr id="5" name="text-94">
            <a:extLst xmlns:a="http://schemas.openxmlformats.org/drawingml/2006/main">
              <a:ext uri="{FF2B5EF4-FFF2-40B4-BE49-F238E27FC236}">
                <a16:creationId xmlns:a16="http://schemas.microsoft.com/office/drawing/2014/main" id="{3D6E19CA-A517-41A8-9178-AFA6D7A78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BD5E1"/>
                </a:solidFill>
                <a:latin typeface="Segoe UI"/>
                <a:ea typeface="Segoe UI"/>
                <a:cs typeface="Segoe UI"/>
              </a:rPr>
              <a:t>Access checks remain part of the application and the knowledge workflow.</a:t>
            </a:r>
          </a:p>
        </p:txBody>
      </p:sp>
      <p:sp>
        <p:nvSpPr>
          <p:cNvPr id="6" name="text-95">
            <a:extLst xmlns:a="http://schemas.openxmlformats.org/drawingml/2006/main">
              <a:ext uri="{FF2B5EF4-FFF2-40B4-BE49-F238E27FC236}">
                <a16:creationId xmlns:a16="http://schemas.microsoft.com/office/drawing/2014/main" id="{5C7F4E1C-1662-447B-BD53-0B5C308AF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71825"/>
            <a:ext cx="4914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DBA7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FDBA74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DBA74"/>
                </a:solidFill>
                <a:latin typeface="Segoe UI"/>
                <a:ea typeface="Segoe UI"/>
                <a:cs typeface="Segoe UI"/>
              </a:rPr>
              <a:t>Private model hosting</a:t>
            </a:r>
          </a:p>
        </p:txBody>
      </p:sp>
      <p:sp>
        <p:nvSpPr>
          <p:cNvPr id="7" name="text-96">
            <a:extLst xmlns:a="http://schemas.openxmlformats.org/drawingml/2006/main">
              <a:ext uri="{FF2B5EF4-FFF2-40B4-BE49-F238E27FC236}">
                <a16:creationId xmlns:a16="http://schemas.microsoft.com/office/drawing/2014/main" id="{C1BB126E-741F-41BC-91AB-44ADA4A1D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49149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BD5E1"/>
                </a:solidFill>
                <a:latin typeface="Segoe UI"/>
                <a:ea typeface="Segoe UI"/>
                <a:cs typeface="Segoe UI"/>
              </a:rPr>
              <a:t>A separate private AI environment supports the AI Assistant.</a:t>
            </a:r>
          </a:p>
        </p:txBody>
      </p:sp>
      <p:sp>
        <p:nvSpPr>
          <p:cNvPr id="8" name="text-97">
            <a:extLst xmlns:a="http://schemas.openxmlformats.org/drawingml/2006/main">
              <a:ext uri="{FF2B5EF4-FFF2-40B4-BE49-F238E27FC236}">
                <a16:creationId xmlns:a16="http://schemas.microsoft.com/office/drawing/2014/main" id="{AD2B655B-8132-4F5D-9F3F-DD2F2F508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3171825"/>
            <a:ext cx="4914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DBA7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FDBA74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DBA74"/>
                </a:solidFill>
                <a:latin typeface="Segoe UI"/>
                <a:ea typeface="Segoe UI"/>
                <a:cs typeface="Segoe UI"/>
              </a:rPr>
              <a:t>Project permissions</a:t>
            </a:r>
          </a:p>
        </p:txBody>
      </p:sp>
      <p:sp>
        <p:nvSpPr>
          <p:cNvPr id="9" name="text-98">
            <a:extLst xmlns:a="http://schemas.openxmlformats.org/drawingml/2006/main">
              <a:ext uri="{FF2B5EF4-FFF2-40B4-BE49-F238E27FC236}">
                <a16:creationId xmlns:a16="http://schemas.microsoft.com/office/drawing/2014/main" id="{070957D1-ABFE-4615-B17F-3129CBFE1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3676650"/>
            <a:ext cx="49149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BD5E1"/>
                </a:solidFill>
                <a:latin typeface="Segoe UI"/>
                <a:ea typeface="Segoe UI"/>
                <a:cs typeface="Segoe UI"/>
              </a:rPr>
              <a:t>Current identity and project access constrain permitted context.</a:t>
            </a:r>
          </a:p>
        </p:txBody>
      </p:sp>
      <p:sp>
        <p:nvSpPr>
          <p:cNvPr id="10" name="text-99">
            <a:extLst xmlns:a="http://schemas.openxmlformats.org/drawingml/2006/main">
              <a:ext uri="{FF2B5EF4-FFF2-40B4-BE49-F238E27FC236}">
                <a16:creationId xmlns:a16="http://schemas.microsoft.com/office/drawing/2014/main" id="{05EBBB39-18ED-4796-BEAF-8C6379FA9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48225"/>
            <a:ext cx="4914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DBA7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FDBA74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DBA74"/>
                </a:solidFill>
                <a:latin typeface="Segoe UI"/>
                <a:ea typeface="Segoe UI"/>
                <a:cs typeface="Segoe UI"/>
              </a:rPr>
              <a:t>Controlled publication</a:t>
            </a:r>
          </a:p>
        </p:txBody>
      </p:sp>
      <p:sp>
        <p:nvSpPr>
          <p:cNvPr id="11" name="text-100">
            <a:extLst xmlns:a="http://schemas.openxmlformats.org/drawingml/2006/main">
              <a:ext uri="{FF2B5EF4-FFF2-40B4-BE49-F238E27FC236}">
                <a16:creationId xmlns:a16="http://schemas.microsoft.com/office/drawing/2014/main" id="{A58BBDCB-CAC7-4B4B-A5B6-511C72D76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53050"/>
            <a:ext cx="49149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BD5E1"/>
                </a:solidFill>
                <a:latin typeface="Segoe UI"/>
                <a:ea typeface="Segoe UI"/>
                <a:cs typeface="Segoe UI"/>
              </a:rPr>
              <a:t>Target knowledge workflow includes review, revision and withdrawal.</a:t>
            </a:r>
          </a:p>
        </p:txBody>
      </p:sp>
      <p:sp>
        <p:nvSpPr>
          <p:cNvPr id="12" name="text-101">
            <a:extLst xmlns:a="http://schemas.openxmlformats.org/drawingml/2006/main">
              <a:ext uri="{FF2B5EF4-FFF2-40B4-BE49-F238E27FC236}">
                <a16:creationId xmlns:a16="http://schemas.microsoft.com/office/drawing/2014/main" id="{FCFECEAD-44D2-4112-8DB4-0A1444086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4848225"/>
            <a:ext cx="4914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DBA7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FDBA74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DBA74"/>
                </a:solidFill>
                <a:latin typeface="Segoe UI"/>
                <a:ea typeface="Segoe UI"/>
                <a:cs typeface="Segoe UI"/>
              </a:rPr>
              <a:t>Human accountability</a:t>
            </a:r>
          </a:p>
        </p:txBody>
      </p:sp>
      <p:sp>
        <p:nvSpPr>
          <p:cNvPr id="13" name="text-102">
            <a:extLst xmlns:a="http://schemas.openxmlformats.org/drawingml/2006/main">
              <a:ext uri="{FF2B5EF4-FFF2-40B4-BE49-F238E27FC236}">
                <a16:creationId xmlns:a16="http://schemas.microsoft.com/office/drawing/2014/main" id="{8A7B60B6-3381-40BE-A491-F215113D8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5353050"/>
            <a:ext cx="49149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BD5E1"/>
                </a:solidFill>
                <a:latin typeface="Segoe UI"/>
                <a:ea typeface="Segoe UI"/>
                <a:cs typeface="Segoe UI"/>
              </a:rPr>
              <a:t>People approve changes. Planned AI updates check permissions and require confirmation.</a:t>
            </a:r>
          </a:p>
        </p:txBody>
      </p:sp>
    </p:spTree>
    <p:extLst>
      <p:ext uri="{BB962C8B-B14F-4D97-AF65-F5344CB8AC3E}">
        <p14:creationId xmlns:p14="http://schemas.microsoft.com/office/powerpoint/2010/main" val="34408654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ECC610-E533-415B-8D8D-5E10280FBC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235924fd0a4854">
            <a:extLst>
              <a:ext uri="{96DAC541-7B7A-43D3-8B79-37D633B846F1}">
                <asvg:svgBlip xmlns:asvg="http://schemas.microsoft.com/office/drawing/2016/SVG/main" r:embed="R4a7262197b9c48c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3333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" name="text-103">
            <a:extLst xmlns:a="http://schemas.openxmlformats.org/drawingml/2006/main">
              <a:ext uri="{FF2B5EF4-FFF2-40B4-BE49-F238E27FC236}">
                <a16:creationId xmlns:a16="http://schemas.microsoft.com/office/drawing/2014/main" id="{46B97E3B-6A2C-4BA7-B5BB-12846724D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5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xinfai.</a:t>
            </a:r>
          </a:p>
        </p:txBody>
      </p:sp>
      <p:sp>
        <p:nvSpPr>
          <p:cNvPr id="3" name="text-104">
            <a:extLst xmlns:a="http://schemas.openxmlformats.org/drawingml/2006/main">
              <a:ext uri="{FF2B5EF4-FFF2-40B4-BE49-F238E27FC236}">
                <a16:creationId xmlns:a16="http://schemas.microsoft.com/office/drawing/2014/main" id="{B84D5AEE-A89E-4AE5-B13F-66256953B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3810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12</a:t>
            </a:r>
          </a:p>
        </p:txBody>
      </p:sp>
      <p:sp>
        <p:nvSpPr>
          <p:cNvPr id="4" name="text-105">
            <a:extLst xmlns:a="http://schemas.openxmlformats.org/drawingml/2006/main">
              <a:ext uri="{FF2B5EF4-FFF2-40B4-BE49-F238E27FC236}">
                <a16:creationId xmlns:a16="http://schemas.microsoft.com/office/drawing/2014/main" id="{4CB3F950-A037-4D59-9E51-CECA5330E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347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Value across the project team</a:t>
            </a:r>
          </a:p>
        </p:txBody>
      </p:sp>
      <p:sp>
        <p:nvSpPr>
          <p:cNvPr id="5" name="text-106">
            <a:extLst xmlns:a="http://schemas.openxmlformats.org/drawingml/2006/main">
              <a:ext uri="{FF2B5EF4-FFF2-40B4-BE49-F238E27FC236}">
                <a16:creationId xmlns:a16="http://schemas.microsoft.com/office/drawing/2014/main" id="{29554E65-BD1E-4489-BAFE-8D1403B76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The platform gives each role a shared view of the records relevant to its work.</a:t>
            </a:r>
          </a:p>
        </p:txBody>
      </p:sp>
      <p:sp>
        <p:nvSpPr>
          <p:cNvPr id="6" name="text-107">
            <a:extLst xmlns:a="http://schemas.openxmlformats.org/drawingml/2006/main">
              <a:ext uri="{FF2B5EF4-FFF2-40B4-BE49-F238E27FC236}">
                <a16:creationId xmlns:a16="http://schemas.microsoft.com/office/drawing/2014/main" id="{D4A76B24-FFE7-468F-BCB8-C3145C743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4095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02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Owners and executives</a:t>
            </a:r>
          </a:p>
        </p:txBody>
      </p:sp>
      <p:sp>
        <p:nvSpPr>
          <p:cNvPr id="7" name="text-108">
            <a:extLst xmlns:a="http://schemas.openxmlformats.org/drawingml/2006/main">
              <a:ext uri="{FF2B5EF4-FFF2-40B4-BE49-F238E27FC236}">
                <a16:creationId xmlns:a16="http://schemas.microsoft.com/office/drawing/2014/main" id="{8C8DA5DD-69A1-4826-B7F5-F0C37B370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3143250"/>
            <a:ext cx="65151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Review portfolio attention, progress and recorded cash movement.</a:t>
            </a:r>
          </a:p>
        </p:txBody>
      </p:sp>
      <p:sp>
        <p:nvSpPr>
          <p:cNvPr id="8" name="text-109">
            <a:extLst xmlns:a="http://schemas.openxmlformats.org/drawingml/2006/main">
              <a:ext uri="{FF2B5EF4-FFF2-40B4-BE49-F238E27FC236}">
                <a16:creationId xmlns:a16="http://schemas.microsoft.com/office/drawing/2014/main" id="{61070A6A-761B-44C9-8E89-C9BF608D7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67150"/>
            <a:ext cx="4095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02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Project managers and planners</a:t>
            </a:r>
          </a:p>
        </p:txBody>
      </p:sp>
      <p:sp>
        <p:nvSpPr>
          <p:cNvPr id="9" name="text-110">
            <a:extLst xmlns:a="http://schemas.openxmlformats.org/drawingml/2006/main">
              <a:ext uri="{FF2B5EF4-FFF2-40B4-BE49-F238E27FC236}">
                <a16:creationId xmlns:a16="http://schemas.microsoft.com/office/drawing/2014/main" id="{F792EEFB-FAEF-4B1C-8F1E-3A0A40F41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3867150"/>
            <a:ext cx="65151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Review baselines, progress exceptions and accountable follow-up.</a:t>
            </a:r>
          </a:p>
        </p:txBody>
      </p:sp>
      <p:sp>
        <p:nvSpPr>
          <p:cNvPr id="10" name="text-111">
            <a:extLst xmlns:a="http://schemas.openxmlformats.org/drawingml/2006/main">
              <a:ext uri="{FF2B5EF4-FFF2-40B4-BE49-F238E27FC236}">
                <a16:creationId xmlns:a16="http://schemas.microsoft.com/office/drawing/2014/main" id="{F86808B0-4357-4BDE-AA79-D29EFCA22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4095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02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Site and procurement teams</a:t>
            </a:r>
          </a:p>
        </p:txBody>
      </p:sp>
      <p:sp>
        <p:nvSpPr>
          <p:cNvPr id="11" name="text-112">
            <a:extLst xmlns:a="http://schemas.openxmlformats.org/drawingml/2006/main">
              <a:ext uri="{FF2B5EF4-FFF2-40B4-BE49-F238E27FC236}">
                <a16:creationId xmlns:a16="http://schemas.microsoft.com/office/drawing/2014/main" id="{53F1A111-157C-483A-BE21-AA000E193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4591050"/>
            <a:ext cx="65151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Connect activity evidence with manpower, material demand and stock.</a:t>
            </a:r>
          </a:p>
        </p:txBody>
      </p:sp>
      <p:sp>
        <p:nvSpPr>
          <p:cNvPr id="12" name="text-113">
            <a:extLst xmlns:a="http://schemas.openxmlformats.org/drawingml/2006/main">
              <a:ext uri="{FF2B5EF4-FFF2-40B4-BE49-F238E27FC236}">
                <a16:creationId xmlns:a16="http://schemas.microsoft.com/office/drawing/2014/main" id="{4E965461-7A84-4ED0-AC33-E3F8F74DA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14950"/>
            <a:ext cx="4095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02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Commercial and finance teams</a:t>
            </a:r>
          </a:p>
        </p:txBody>
      </p:sp>
      <p:sp>
        <p:nvSpPr>
          <p:cNvPr id="13" name="text-114">
            <a:extLst xmlns:a="http://schemas.openxmlformats.org/drawingml/2006/main">
              <a:ext uri="{FF2B5EF4-FFF2-40B4-BE49-F238E27FC236}">
                <a16:creationId xmlns:a16="http://schemas.microsoft.com/office/drawing/2014/main" id="{5E4D0CB9-1FFB-4062-9AE9-583801D62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5314950"/>
            <a:ext cx="65151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Trace contracts and valuations through certificates, invoices and payments.</a:t>
            </a:r>
          </a:p>
        </p:txBody>
      </p:sp>
    </p:spTree>
    <p:extLst>
      <p:ext uri="{BB962C8B-B14F-4D97-AF65-F5344CB8AC3E}">
        <p14:creationId xmlns:p14="http://schemas.microsoft.com/office/powerpoint/2010/main" val="209764701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707E77-267F-42A1-BD67-26C3A927B2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77252b9c4a4305">
            <a:extLst>
              <a:ext uri="{96DAC541-7B7A-43D3-8B79-37D633B846F1}">
                <asvg:svgBlip xmlns:asvg="http://schemas.microsoft.com/office/drawing/2016/SVG/main" r:embed="R55268bca19fc45f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3333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" name="text-115">
            <a:extLst xmlns:a="http://schemas.openxmlformats.org/drawingml/2006/main">
              <a:ext uri="{FF2B5EF4-FFF2-40B4-BE49-F238E27FC236}">
                <a16:creationId xmlns:a16="http://schemas.microsoft.com/office/drawing/2014/main" id="{07C82878-F098-47AC-8B1A-785643D25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5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xinfai.</a:t>
            </a:r>
          </a:p>
        </p:txBody>
      </p:sp>
      <p:sp>
        <p:nvSpPr>
          <p:cNvPr id="3" name="text-116">
            <a:extLst xmlns:a="http://schemas.openxmlformats.org/drawingml/2006/main">
              <a:ext uri="{FF2B5EF4-FFF2-40B4-BE49-F238E27FC236}">
                <a16:creationId xmlns:a16="http://schemas.microsoft.com/office/drawing/2014/main" id="{D46E2E74-776D-448A-B632-F60714B30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3810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13</a:t>
            </a:r>
          </a:p>
        </p:txBody>
      </p:sp>
      <p:sp>
        <p:nvSpPr>
          <p:cNvPr id="4" name="text-117">
            <a:extLst xmlns:a="http://schemas.openxmlformats.org/drawingml/2006/main">
              <a:ext uri="{FF2B5EF4-FFF2-40B4-BE49-F238E27FC236}">
                <a16:creationId xmlns:a16="http://schemas.microsoft.com/office/drawing/2014/main" id="{4EB34A6D-9FA4-4188-866E-BBAFDED90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347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Commercial opportunity</a:t>
            </a:r>
          </a:p>
        </p:txBody>
      </p:sp>
      <p:sp>
        <p:nvSpPr>
          <p:cNvPr id="5" name="text-118">
            <a:extLst xmlns:a="http://schemas.openxmlformats.org/drawingml/2006/main">
              <a:ext uri="{FF2B5EF4-FFF2-40B4-BE49-F238E27FC236}">
                <a16:creationId xmlns:a16="http://schemas.microsoft.com/office/drawing/2014/main" id="{41DAFBB5-AAFC-4381-BB08-35A0EF803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Proposed approach: begin with a project pilot and expand within the organization.</a:t>
            </a:r>
          </a:p>
        </p:txBody>
      </p:sp>
      <p:sp>
        <p:nvSpPr>
          <p:cNvPr id="6" name="text-119">
            <a:extLst xmlns:a="http://schemas.openxmlformats.org/drawingml/2006/main">
              <a:ext uri="{FF2B5EF4-FFF2-40B4-BE49-F238E27FC236}">
                <a16:creationId xmlns:a16="http://schemas.microsoft.com/office/drawing/2014/main" id="{CC4FEB42-E195-448A-9FB1-DEFADFBBB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62300"/>
            <a:ext cx="4991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Initial customer</a:t>
            </a:r>
          </a:p>
        </p:txBody>
      </p:sp>
      <p:sp>
        <p:nvSpPr>
          <p:cNvPr id="7" name="text-120">
            <a:extLst xmlns:a="http://schemas.openxmlformats.org/drawingml/2006/main">
              <a:ext uri="{FF2B5EF4-FFF2-40B4-BE49-F238E27FC236}">
                <a16:creationId xmlns:a16="http://schemas.microsoft.com/office/drawing/2014/main" id="{15BFF974-B243-4BD9-9B14-126D03CC1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49911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Construction organizations managing schedules, site delivery and commercial records.</a:t>
            </a:r>
          </a:p>
        </p:txBody>
      </p:sp>
      <p:sp>
        <p:nvSpPr>
          <p:cNvPr id="8" name="text-121">
            <a:extLst xmlns:a="http://schemas.openxmlformats.org/drawingml/2006/main">
              <a:ext uri="{FF2B5EF4-FFF2-40B4-BE49-F238E27FC236}">
                <a16:creationId xmlns:a16="http://schemas.microsoft.com/office/drawing/2014/main" id="{8B00102E-F8D7-4D05-A4FB-CC8A0BF17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4991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Proposed business model</a:t>
            </a:r>
          </a:p>
        </p:txBody>
      </p:sp>
      <p:sp>
        <p:nvSpPr>
          <p:cNvPr id="9" name="text-122">
            <a:extLst xmlns:a="http://schemas.openxmlformats.org/drawingml/2006/main">
              <a:ext uri="{FF2B5EF4-FFF2-40B4-BE49-F238E27FC236}">
                <a16:creationId xmlns:a16="http://schemas.microsoft.com/office/drawing/2014/main" id="{0888ABB1-1F09-4113-9047-D4B5DFD7E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667125"/>
            <a:ext cx="49911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Organization subscriptions, with onboarding and private AI packages priced after validation.</a:t>
            </a:r>
          </a:p>
        </p:txBody>
      </p:sp>
      <p:sp>
        <p:nvSpPr>
          <p:cNvPr id="10" name="text-123">
            <a:extLst xmlns:a="http://schemas.openxmlformats.org/drawingml/2006/main">
              <a:ext uri="{FF2B5EF4-FFF2-40B4-BE49-F238E27FC236}">
                <a16:creationId xmlns:a16="http://schemas.microsoft.com/office/drawing/2014/main" id="{53BCF4A6-B342-40A8-9DEE-B79F86C64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81550"/>
            <a:ext cx="4991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Expansion path</a:t>
            </a:r>
          </a:p>
        </p:txBody>
      </p:sp>
      <p:sp>
        <p:nvSpPr>
          <p:cNvPr id="11" name="text-124">
            <a:extLst xmlns:a="http://schemas.openxmlformats.org/drawingml/2006/main">
              <a:ext uri="{FF2B5EF4-FFF2-40B4-BE49-F238E27FC236}">
                <a16:creationId xmlns:a16="http://schemas.microsoft.com/office/drawing/2014/main" id="{BFCA6852-8014-4D13-8EF5-2D0203CB4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49911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Prove the workflow on one project, then extend to more projects and users.</a:t>
            </a:r>
          </a:p>
        </p:txBody>
      </p:sp>
      <p:sp>
        <p:nvSpPr>
          <p:cNvPr id="12" name="text-125">
            <a:extLst xmlns:a="http://schemas.openxmlformats.org/drawingml/2006/main">
              <a:ext uri="{FF2B5EF4-FFF2-40B4-BE49-F238E27FC236}">
                <a16:creationId xmlns:a16="http://schemas.microsoft.com/office/drawing/2014/main" id="{92D9884E-D4A9-4AD8-A90D-FDA2BE2DC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781550"/>
            <a:ext cx="4991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Investor milestones</a:t>
            </a:r>
          </a:p>
        </p:txBody>
      </p:sp>
      <p:sp>
        <p:nvSpPr>
          <p:cNvPr id="13" name="text-126">
            <a:extLst xmlns:a="http://schemas.openxmlformats.org/drawingml/2006/main">
              <a:ext uri="{FF2B5EF4-FFF2-40B4-BE49-F238E27FC236}">
                <a16:creationId xmlns:a16="http://schemas.microsoft.com/office/drawing/2014/main" id="{E1031F85-2E26-4B2A-A285-69A02EA4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286375"/>
            <a:ext cx="49911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Customer adoption, repeatable onboarding, renewal evidence and sustainable support cost.</a:t>
            </a:r>
          </a:p>
        </p:txBody>
      </p:sp>
    </p:spTree>
    <p:extLst>
      <p:ext uri="{BB962C8B-B14F-4D97-AF65-F5344CB8AC3E}">
        <p14:creationId xmlns:p14="http://schemas.microsoft.com/office/powerpoint/2010/main" val="180792960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7C452B-4B82-4A65-AAC3-3493F476C6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7f79f72afc438a">
            <a:extLst>
              <a:ext uri="{96DAC541-7B7A-43D3-8B79-37D633B846F1}">
                <asvg:svgBlip xmlns:asvg="http://schemas.microsoft.com/office/drawing/2016/SVG/main" r:embed="Rdecd1349787f4ea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3333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" name="text-127">
            <a:extLst xmlns:a="http://schemas.openxmlformats.org/drawingml/2006/main">
              <a:ext uri="{FF2B5EF4-FFF2-40B4-BE49-F238E27FC236}">
                <a16:creationId xmlns:a16="http://schemas.microsoft.com/office/drawing/2014/main" id="{C43A0D74-D88F-400D-95B5-B7B57391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5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xinfai.</a:t>
            </a:r>
          </a:p>
        </p:txBody>
      </p:sp>
      <p:sp>
        <p:nvSpPr>
          <p:cNvPr id="3" name="text-128">
            <a:extLst xmlns:a="http://schemas.openxmlformats.org/drawingml/2006/main">
              <a:ext uri="{FF2B5EF4-FFF2-40B4-BE49-F238E27FC236}">
                <a16:creationId xmlns:a16="http://schemas.microsoft.com/office/drawing/2014/main" id="{BAA656C4-B7A6-4364-893E-0B50D7B61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3810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14</a:t>
            </a:r>
          </a:p>
        </p:txBody>
      </p:sp>
      <p:sp>
        <p:nvSpPr>
          <p:cNvPr id="4" name="text-129">
            <a:extLst xmlns:a="http://schemas.openxmlformats.org/drawingml/2006/main">
              <a:ext uri="{FF2B5EF4-FFF2-40B4-BE49-F238E27FC236}">
                <a16:creationId xmlns:a16="http://schemas.microsoft.com/office/drawing/2014/main" id="{CFB9958E-2662-4087-BF48-0D238B8B8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347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Pilot value and success measures</a:t>
            </a:r>
          </a:p>
        </p:txBody>
      </p:sp>
      <p:sp>
        <p:nvSpPr>
          <p:cNvPr id="5" name="text-130">
            <a:extLst xmlns:a="http://schemas.openxmlformats.org/drawingml/2006/main">
              <a:ext uri="{FF2B5EF4-FFF2-40B4-BE49-F238E27FC236}">
                <a16:creationId xmlns:a16="http://schemas.microsoft.com/office/drawing/2014/main" id="{27DC77D2-9272-4FC7-88E4-8B4258C9B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A focused pilot turns the product proposition into evidence.</a:t>
            </a:r>
          </a:p>
        </p:txBody>
      </p:sp>
      <p:sp>
        <p:nvSpPr>
          <p:cNvPr id="6" name="text-131">
            <a:extLst xmlns:a="http://schemas.openxmlformats.org/drawingml/2006/main">
              <a:ext uri="{FF2B5EF4-FFF2-40B4-BE49-F238E27FC236}">
                <a16:creationId xmlns:a16="http://schemas.microsoft.com/office/drawing/2014/main" id="{3EFEC5F2-2502-413B-82E5-994CCC675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62300"/>
            <a:ext cx="52197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525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525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3525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One project.</a:t>
            </a:r>
          </a:p>
          <a:p xmlns:a="http://schemas.openxmlformats.org/drawingml/2006/main">
            <a:pPr>
              <a:buNone/>
              <a:defRPr sz="3525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3525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A defined team.</a:t>
            </a:r>
          </a:p>
          <a:p xmlns:a="http://schemas.openxmlformats.org/drawingml/2006/main">
            <a:pPr>
              <a:buNone/>
              <a:defRPr sz="3525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3525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An agreed workflow.</a:t>
            </a:r>
          </a:p>
        </p:txBody>
      </p:sp>
      <p:sp>
        <p:nvSpPr>
          <p:cNvPr id="7" name="text-132">
            <a:extLst xmlns:a="http://schemas.openxmlformats.org/drawingml/2006/main">
              <a:ext uri="{FF2B5EF4-FFF2-40B4-BE49-F238E27FC236}">
                <a16:creationId xmlns:a16="http://schemas.microsoft.com/office/drawing/2014/main" id="{3A61281E-3BD9-428D-89B6-6A3749ED7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171825"/>
            <a:ext cx="4857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Measures to agree before the pilot</a:t>
            </a:r>
          </a:p>
        </p:txBody>
      </p:sp>
      <p:sp>
        <p:nvSpPr>
          <p:cNvPr id="8" name="text-133">
            <a:extLst xmlns:a="http://schemas.openxmlformats.org/drawingml/2006/main">
              <a:ext uri="{FF2B5EF4-FFF2-40B4-BE49-F238E27FC236}">
                <a16:creationId xmlns:a16="http://schemas.microsoft.com/office/drawing/2014/main" id="{32B0130D-5418-4010-86F3-E628443B4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886200"/>
            <a:ext cx="4857750" cy="2105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Time to produce the project review</a:t>
            </a:r>
          </a:p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Completeness of progress evidence</a:t>
            </a:r>
          </a:p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Time to find approved information</a:t>
            </a:r>
          </a:p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Accuracy and source support of AI answers</a:t>
            </a:r>
          </a:p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Access-control failures and response time</a:t>
            </a:r>
          </a:p>
        </p:txBody>
      </p:sp>
      <p:sp>
        <p:nvSpPr>
          <p:cNvPr id="9" name="text-134">
            <a:extLst xmlns:a="http://schemas.openxmlformats.org/drawingml/2006/main">
              <a:ext uri="{FF2B5EF4-FFF2-40B4-BE49-F238E27FC236}">
                <a16:creationId xmlns:a16="http://schemas.microsoft.com/office/drawing/2014/main" id="{A716FDFE-5634-4434-880C-1BA5A39D3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76975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Proposed pilot measures. Benefits and performance require customer validation.</a:t>
            </a:r>
          </a:p>
        </p:txBody>
      </p:sp>
    </p:spTree>
    <p:extLst>
      <p:ext uri="{BB962C8B-B14F-4D97-AF65-F5344CB8AC3E}">
        <p14:creationId xmlns:p14="http://schemas.microsoft.com/office/powerpoint/2010/main" val="44946613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6F32C7-BC17-476D-AE43-5FC66D9B82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654271069c4f11">
            <a:extLst>
              <a:ext uri="{96DAC541-7B7A-43D3-8B79-37D633B846F1}">
                <asvg:svgBlip xmlns:asvg="http://schemas.microsoft.com/office/drawing/2016/SVG/main" r:embed="Re7ea07de07b344a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3333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" name="text-135">
            <a:extLst xmlns:a="http://schemas.openxmlformats.org/drawingml/2006/main">
              <a:ext uri="{FF2B5EF4-FFF2-40B4-BE49-F238E27FC236}">
                <a16:creationId xmlns:a16="http://schemas.microsoft.com/office/drawing/2014/main" id="{14A4644B-8F3E-4E98-861F-5D8B2498F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5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xinfai.</a:t>
            </a:r>
          </a:p>
        </p:txBody>
      </p:sp>
      <p:sp>
        <p:nvSpPr>
          <p:cNvPr id="3" name="text-136">
            <a:extLst xmlns:a="http://schemas.openxmlformats.org/drawingml/2006/main">
              <a:ext uri="{FF2B5EF4-FFF2-40B4-BE49-F238E27FC236}">
                <a16:creationId xmlns:a16="http://schemas.microsoft.com/office/drawing/2014/main" id="{C577B9F0-6976-41A5-9F9D-98A26FEDC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3810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15</a:t>
            </a:r>
          </a:p>
        </p:txBody>
      </p:sp>
      <p:sp>
        <p:nvSpPr>
          <p:cNvPr id="4" name="text-137">
            <a:extLst xmlns:a="http://schemas.openxmlformats.org/drawingml/2006/main">
              <a:ext uri="{FF2B5EF4-FFF2-40B4-BE49-F238E27FC236}">
                <a16:creationId xmlns:a16="http://schemas.microsoft.com/office/drawing/2014/main" id="{981786A5-23ED-4C7C-B0FA-5F46AD30A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347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Delivery roadmap</a:t>
            </a:r>
          </a:p>
        </p:txBody>
      </p:sp>
      <p:sp>
        <p:nvSpPr>
          <p:cNvPr id="5" name="text-138">
            <a:extLst xmlns:a="http://schemas.openxmlformats.org/drawingml/2006/main">
              <a:ext uri="{FF2B5EF4-FFF2-40B4-BE49-F238E27FC236}">
                <a16:creationId xmlns:a16="http://schemas.microsoft.com/office/drawing/2014/main" id="{248E6B38-5BB4-4CFD-9C17-461E311DD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The platform and its AI capabilities have different delivery stages.</a:t>
            </a:r>
          </a:p>
        </p:txBody>
      </p:sp>
      <p:sp>
        <p:nvSpPr>
          <p:cNvPr id="6" name="text-139">
            <a:extLst xmlns:a="http://schemas.openxmlformats.org/drawingml/2006/main">
              <a:ext uri="{FF2B5EF4-FFF2-40B4-BE49-F238E27FC236}">
                <a16:creationId xmlns:a16="http://schemas.microsoft.com/office/drawing/2014/main" id="{C3411F28-5512-41B1-933F-EE8B0DD5A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95625"/>
            <a:ext cx="3857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Demonstrated locally</a:t>
            </a:r>
          </a:p>
        </p:txBody>
      </p:sp>
      <p:sp>
        <p:nvSpPr>
          <p:cNvPr id="7" name="text-140">
            <a:extLst xmlns:a="http://schemas.openxmlformats.org/drawingml/2006/main">
              <a:ext uri="{FF2B5EF4-FFF2-40B4-BE49-F238E27FC236}">
                <a16:creationId xmlns:a16="http://schemas.microsoft.com/office/drawing/2014/main" id="{0EDB3A03-1C8A-49E4-8085-A783E5860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095625"/>
            <a:ext cx="6705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Core programme, progress, procurement, commercial and register workflows.</a:t>
            </a:r>
          </a:p>
        </p:txBody>
      </p:sp>
      <p:sp>
        <p:nvSpPr>
          <p:cNvPr id="8" name="text-141">
            <a:extLst xmlns:a="http://schemas.openxmlformats.org/drawingml/2006/main">
              <a:ext uri="{FF2B5EF4-FFF2-40B4-BE49-F238E27FC236}">
                <a16:creationId xmlns:a16="http://schemas.microsoft.com/office/drawing/2014/main" id="{E778D2BA-9BDA-46DA-A1D4-42154743D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857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21877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21877D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21877D"/>
                </a:solidFill>
                <a:latin typeface="Segoe UI"/>
                <a:ea typeface="Segoe UI"/>
                <a:cs typeface="Segoe UI"/>
              </a:rPr>
              <a:t>Restricted pilot</a:t>
            </a:r>
          </a:p>
        </p:txBody>
      </p:sp>
      <p:sp>
        <p:nvSpPr>
          <p:cNvPr id="9" name="text-142">
            <a:extLst xmlns:a="http://schemas.openxmlformats.org/drawingml/2006/main">
              <a:ext uri="{FF2B5EF4-FFF2-40B4-BE49-F238E27FC236}">
                <a16:creationId xmlns:a16="http://schemas.microsoft.com/office/drawing/2014/main" id="{DFA3F907-726E-42C8-8E9D-D0EE41017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857625"/>
            <a:ext cx="6705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AI Assistant with English/Arabic guidance and selected schedule context.</a:t>
            </a:r>
          </a:p>
        </p:txBody>
      </p:sp>
      <p:sp>
        <p:nvSpPr>
          <p:cNvPr id="10" name="text-143">
            <a:extLst xmlns:a="http://schemas.openxmlformats.org/drawingml/2006/main">
              <a:ext uri="{FF2B5EF4-FFF2-40B4-BE49-F238E27FC236}">
                <a16:creationId xmlns:a16="http://schemas.microsoft.com/office/drawing/2014/main" id="{EE46ED8A-5999-4045-8FB2-40DCC6E55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9625"/>
            <a:ext cx="3857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In development</a:t>
            </a:r>
          </a:p>
        </p:txBody>
      </p:sp>
      <p:sp>
        <p:nvSpPr>
          <p:cNvPr id="11" name="text-144">
            <a:extLst xmlns:a="http://schemas.openxmlformats.org/drawingml/2006/main">
              <a:ext uri="{FF2B5EF4-FFF2-40B4-BE49-F238E27FC236}">
                <a16:creationId xmlns:a16="http://schemas.microsoft.com/office/drawing/2014/main" id="{68270DBC-4B40-48F6-994A-2363A8433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619625"/>
            <a:ext cx="6705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AI Feeder, Knowledge Base retrieval and AI-assisted progress/status updates.</a:t>
            </a:r>
          </a:p>
        </p:txBody>
      </p:sp>
      <p:sp>
        <p:nvSpPr>
          <p:cNvPr id="12" name="text-145">
            <a:extLst xmlns:a="http://schemas.openxmlformats.org/drawingml/2006/main">
              <a:ext uri="{FF2B5EF4-FFF2-40B4-BE49-F238E27FC236}">
                <a16:creationId xmlns:a16="http://schemas.microsoft.com/office/drawing/2014/main" id="{BC04CD12-42FB-4116-99D6-CC60D6F75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3857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Before production</a:t>
            </a:r>
          </a:p>
        </p:txBody>
      </p:sp>
      <p:sp>
        <p:nvSpPr>
          <p:cNvPr id="13" name="text-146">
            <a:extLst xmlns:a="http://schemas.openxmlformats.org/drawingml/2006/main">
              <a:ext uri="{FF2B5EF4-FFF2-40B4-BE49-F238E27FC236}">
                <a16:creationId xmlns:a16="http://schemas.microsoft.com/office/drawing/2014/main" id="{F4AC5452-CF44-43C8-9FC8-08D5ADFC5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5381625"/>
            <a:ext cx="6705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Complete quality, security, load and recovery acceptance.</a:t>
            </a:r>
          </a:p>
        </p:txBody>
      </p:sp>
      <p:sp>
        <p:nvSpPr>
          <p:cNvPr id="14" name="text-147">
            <a:extLst xmlns:a="http://schemas.openxmlformats.org/drawingml/2006/main">
              <a:ext uri="{FF2B5EF4-FFF2-40B4-BE49-F238E27FC236}">
                <a16:creationId xmlns:a16="http://schemas.microsoft.com/office/drawing/2014/main" id="{9AF28897-735B-40AE-B70F-1751B4D8F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76975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47311828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E29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9938B2-0250-4473-8B3D-16D8C44A4B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cb8dc898614478">
            <a:extLst>
              <a:ext uri="{96DAC541-7B7A-43D3-8B79-37D633B846F1}">
                <asvg:svgBlip xmlns:asvg="http://schemas.microsoft.com/office/drawing/2016/SVG/main" r:embed="Re1999c5f6a04459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3333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" name="text-148">
            <a:extLst xmlns:a="http://schemas.openxmlformats.org/drawingml/2006/main">
              <a:ext uri="{FF2B5EF4-FFF2-40B4-BE49-F238E27FC236}">
                <a16:creationId xmlns:a16="http://schemas.microsoft.com/office/drawing/2014/main" id="{D6A466B8-8475-47AB-A819-CC09FBB1F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5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xinfai.</a:t>
            </a:r>
          </a:p>
        </p:txBody>
      </p:sp>
      <p:sp>
        <p:nvSpPr>
          <p:cNvPr id="3" name="text-149">
            <a:extLst xmlns:a="http://schemas.openxmlformats.org/drawingml/2006/main">
              <a:ext uri="{FF2B5EF4-FFF2-40B4-BE49-F238E27FC236}">
                <a16:creationId xmlns:a16="http://schemas.microsoft.com/office/drawing/2014/main" id="{28BAD849-A85E-4A45-94FD-98710D535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3810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94A3B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94A3B8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94A3B8"/>
                </a:solidFill>
                <a:latin typeface="Segoe UI"/>
                <a:ea typeface="Segoe UI"/>
                <a:cs typeface="Segoe UI"/>
              </a:rPr>
              <a:t>16</a:t>
            </a:r>
          </a:p>
        </p:txBody>
      </p:sp>
      <p:sp>
        <p:nvSpPr>
          <p:cNvPr id="4" name="text-150">
            <a:extLst xmlns:a="http://schemas.openxmlformats.org/drawingml/2006/main">
              <a:ext uri="{FF2B5EF4-FFF2-40B4-BE49-F238E27FC236}">
                <a16:creationId xmlns:a16="http://schemas.microsoft.com/office/drawing/2014/main" id="{7EC8526C-7600-4956-A207-B965F602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347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The next step</a:t>
            </a:r>
          </a:p>
        </p:txBody>
      </p:sp>
      <p:sp>
        <p:nvSpPr>
          <p:cNvPr id="5" name="text-151">
            <a:extLst xmlns:a="http://schemas.openxmlformats.org/drawingml/2006/main">
              <a:ext uri="{FF2B5EF4-FFF2-40B4-BE49-F238E27FC236}">
                <a16:creationId xmlns:a16="http://schemas.microsoft.com/office/drawing/2014/main" id="{7798BFBE-5143-4091-9BC6-F822D33FA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BD5E1"/>
                </a:solidFill>
                <a:latin typeface="Segoe UI"/>
                <a:ea typeface="Segoe UI"/>
                <a:cs typeface="Segoe UI"/>
              </a:rPr>
              <a:t>A product walkthrough followed by a focused pilot and measurable acceptance.</a:t>
            </a:r>
          </a:p>
        </p:txBody>
      </p:sp>
      <p:sp>
        <p:nvSpPr>
          <p:cNvPr id="6" name="text-152">
            <a:extLst xmlns:a="http://schemas.openxmlformats.org/drawingml/2006/main">
              <a:ext uri="{FF2B5EF4-FFF2-40B4-BE49-F238E27FC236}">
                <a16:creationId xmlns:a16="http://schemas.microsoft.com/office/drawing/2014/main" id="{DFB7A3A4-AA74-4FA0-BCDF-ECD8945BE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52775"/>
            <a:ext cx="10096500" cy="2105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27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427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427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One workspace for</a:t>
            </a:r>
          </a:p>
          <a:p xmlns:a="http://schemas.openxmlformats.org/drawingml/2006/main">
            <a:pPr>
              <a:buNone/>
              <a:defRPr sz="427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427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project controls</a:t>
            </a:r>
          </a:p>
          <a:p xmlns:a="http://schemas.openxmlformats.org/drawingml/2006/main">
            <a:pPr>
              <a:buNone/>
              <a:defRPr sz="427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427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and approved knowledge</a:t>
            </a:r>
          </a:p>
        </p:txBody>
      </p:sp>
      <p:sp>
        <p:nvSpPr>
          <p:cNvPr id="7" name="text-153">
            <a:extLst xmlns:a="http://schemas.openxmlformats.org/drawingml/2006/main">
              <a:ext uri="{FF2B5EF4-FFF2-40B4-BE49-F238E27FC236}">
                <a16:creationId xmlns:a16="http://schemas.microsoft.com/office/drawing/2014/main" id="{C4213B80-28A3-4975-A8D5-A30096CC1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0225"/>
            <a:ext cx="10620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BD5E1"/>
                </a:solidFill>
                <a:latin typeface="Segoe UI"/>
                <a:ea typeface="Segoe UI"/>
                <a:cs typeface="Segoe UI"/>
              </a:rPr>
              <a:t>Customer discussion: pilot scope and success criteria</a:t>
            </a:r>
          </a:p>
          <a:p xmlns:a="http://schemas.openxmlformats.org/drawingml/2006/main">
            <a:pPr>
              <a:buNone/>
              <a:defRPr sz="1875" b="0">
                <a:solidFill>
                  <a:srgbClr val="CBD5E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CBD5E1"/>
                </a:solidFill>
                <a:latin typeface="Segoe UI"/>
                <a:ea typeface="Segoe UI"/>
                <a:cs typeface="Segoe UI"/>
              </a:rPr>
              <a:t>Investor discussion: validation milestones and commercial model</a:t>
            </a:r>
          </a:p>
        </p:txBody>
      </p:sp>
    </p:spTree>
    <p:extLst>
      <p:ext uri="{BB962C8B-B14F-4D97-AF65-F5344CB8AC3E}">
        <p14:creationId xmlns:p14="http://schemas.microsoft.com/office/powerpoint/2010/main" val="928500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801938-B906-4FF4-91D5-5D5786BA46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c9642ca57f4f6c">
            <a:extLst>
              <a:ext uri="{96DAC541-7B7A-43D3-8B79-37D633B846F1}">
                <asvg:svgBlip xmlns:asvg="http://schemas.microsoft.com/office/drawing/2016/SVG/main" r:embed="Rf7fdd4460ef4419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3333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" name="text-154">
            <a:extLst xmlns:a="http://schemas.openxmlformats.org/drawingml/2006/main">
              <a:ext uri="{FF2B5EF4-FFF2-40B4-BE49-F238E27FC236}">
                <a16:creationId xmlns:a16="http://schemas.microsoft.com/office/drawing/2014/main" id="{DD2A3168-435D-4018-9129-57178796C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5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xinfai.</a:t>
            </a:r>
          </a:p>
        </p:txBody>
      </p:sp>
      <p:sp>
        <p:nvSpPr>
          <p:cNvPr id="3" name="text-155">
            <a:extLst xmlns:a="http://schemas.openxmlformats.org/drawingml/2006/main">
              <a:ext uri="{FF2B5EF4-FFF2-40B4-BE49-F238E27FC236}">
                <a16:creationId xmlns:a16="http://schemas.microsoft.com/office/drawing/2014/main" id="{AA57BDEA-C1A2-46D8-A921-CFC2AB414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3810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17</a:t>
            </a:r>
          </a:p>
        </p:txBody>
      </p:sp>
      <p:sp>
        <p:nvSpPr>
          <p:cNvPr id="4" name="text-156">
            <a:extLst xmlns:a="http://schemas.openxmlformats.org/drawingml/2006/main">
              <a:ext uri="{FF2B5EF4-FFF2-40B4-BE49-F238E27FC236}">
                <a16:creationId xmlns:a16="http://schemas.microsoft.com/office/drawing/2014/main" id="{81E3FF32-32B4-4B5B-8B92-A5B8B5AFC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347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Operational feature scope</a:t>
            </a:r>
          </a:p>
        </p:txBody>
      </p:sp>
      <p:sp>
        <p:nvSpPr>
          <p:cNvPr id="5" name="text-157">
            <a:extLst xmlns:a="http://schemas.openxmlformats.org/drawingml/2006/main">
              <a:ext uri="{FF2B5EF4-FFF2-40B4-BE49-F238E27FC236}">
                <a16:creationId xmlns:a16="http://schemas.microsoft.com/office/drawing/2014/main" id="{A3DE2E68-29A2-4EDA-B65B-BE630859E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The operational workspace and AI Assistant, with progress and status updates planned.</a:t>
            </a:r>
          </a:p>
        </p:txBody>
      </p:sp>
      <p:sp>
        <p:nvSpPr>
          <p:cNvPr id="6" name="text-158">
            <a:extLst xmlns:a="http://schemas.openxmlformats.org/drawingml/2006/main">
              <a:ext uri="{FF2B5EF4-FFF2-40B4-BE49-F238E27FC236}">
                <a16:creationId xmlns:a16="http://schemas.microsoft.com/office/drawing/2014/main" id="{39E86BC8-9FF2-4171-A4D2-82C64E2FA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19400"/>
            <a:ext cx="33528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9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Programme and baselines</a:t>
            </a:r>
          </a:p>
        </p:txBody>
      </p:sp>
      <p:sp>
        <p:nvSpPr>
          <p:cNvPr id="7" name="text-159">
            <a:extLst xmlns:a="http://schemas.openxmlformats.org/drawingml/2006/main">
              <a:ext uri="{FF2B5EF4-FFF2-40B4-BE49-F238E27FC236}">
                <a16:creationId xmlns:a16="http://schemas.microsoft.com/office/drawing/2014/main" id="{C4003337-DCD8-4AB5-A4A6-16CFDF4DB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335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XER import, generated programmes, version review</a:t>
            </a:r>
          </a:p>
        </p:txBody>
      </p:sp>
      <p:sp>
        <p:nvSpPr>
          <p:cNvPr id="8" name="text-160">
            <a:extLst xmlns:a="http://schemas.openxmlformats.org/drawingml/2006/main">
              <a:ext uri="{FF2B5EF4-FFF2-40B4-BE49-F238E27FC236}">
                <a16:creationId xmlns:a16="http://schemas.microsoft.com/office/drawing/2014/main" id="{49B37E2C-2EFE-43A0-B14C-63A1A4288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33528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9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Progress and timelines</a:t>
            </a:r>
          </a:p>
        </p:txBody>
      </p:sp>
      <p:sp>
        <p:nvSpPr>
          <p:cNvPr id="9" name="text-161">
            <a:extLst xmlns:a="http://schemas.openxmlformats.org/drawingml/2006/main">
              <a:ext uri="{FF2B5EF4-FFF2-40B4-BE49-F238E27FC236}">
                <a16:creationId xmlns:a16="http://schemas.microsoft.com/office/drawing/2014/main" id="{1C1C7B89-18CC-43E9-B40F-4CCBDC005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335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Activity records, forecasts, variance and exports</a:t>
            </a:r>
          </a:p>
        </p:txBody>
      </p:sp>
      <p:sp>
        <p:nvSpPr>
          <p:cNvPr id="10" name="text-162">
            <a:extLst xmlns:a="http://schemas.openxmlformats.org/drawingml/2006/main">
              <a:ext uri="{FF2B5EF4-FFF2-40B4-BE49-F238E27FC236}">
                <a16:creationId xmlns:a16="http://schemas.microsoft.com/office/drawing/2014/main" id="{74AF8A97-B3D6-41ED-A18C-5AE9CA808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81600"/>
            <a:ext cx="33528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9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Portfolio and reporting</a:t>
            </a:r>
          </a:p>
        </p:txBody>
      </p:sp>
      <p:sp>
        <p:nvSpPr>
          <p:cNvPr id="11" name="text-163">
            <a:extLst xmlns:a="http://schemas.openxmlformats.org/drawingml/2006/main">
              <a:ext uri="{FF2B5EF4-FFF2-40B4-BE49-F238E27FC236}">
                <a16:creationId xmlns:a16="http://schemas.microsoft.com/office/drawing/2014/main" id="{589F7E5E-51D0-4AC0-B6E6-76607197B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335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Project health, attention views and source completeness</a:t>
            </a:r>
          </a:p>
        </p:txBody>
      </p:sp>
      <p:sp>
        <p:nvSpPr>
          <p:cNvPr id="12" name="text-164">
            <a:extLst xmlns:a="http://schemas.openxmlformats.org/drawingml/2006/main">
              <a:ext uri="{FF2B5EF4-FFF2-40B4-BE49-F238E27FC236}">
                <a16:creationId xmlns:a16="http://schemas.microsoft.com/office/drawing/2014/main" id="{2FDB2F99-EBF9-4339-8F60-4FB1DB842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819400"/>
            <a:ext cx="33528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9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People and site resources</a:t>
            </a:r>
          </a:p>
        </p:txBody>
      </p:sp>
      <p:sp>
        <p:nvSpPr>
          <p:cNvPr id="13" name="text-165">
            <a:extLst xmlns:a="http://schemas.openxmlformats.org/drawingml/2006/main">
              <a:ext uri="{FF2B5EF4-FFF2-40B4-BE49-F238E27FC236}">
                <a16:creationId xmlns:a16="http://schemas.microsoft.com/office/drawing/2014/main" id="{CC1B05FA-2A96-4B76-A14A-91F4BE1A5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257550"/>
            <a:ext cx="335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Employees, labour, teams and activity assignments</a:t>
            </a:r>
          </a:p>
        </p:txBody>
      </p:sp>
      <p:sp>
        <p:nvSpPr>
          <p:cNvPr id="14" name="text-166">
            <a:extLst xmlns:a="http://schemas.openxmlformats.org/drawingml/2006/main">
              <a:ext uri="{FF2B5EF4-FFF2-40B4-BE49-F238E27FC236}">
                <a16:creationId xmlns:a16="http://schemas.microsoft.com/office/drawing/2014/main" id="{CD9DEA15-B85D-4BBF-AC00-9C93E2EBE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000500"/>
            <a:ext cx="33528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9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Procurement and inventory</a:t>
            </a:r>
          </a:p>
        </p:txBody>
      </p:sp>
      <p:sp>
        <p:nvSpPr>
          <p:cNvPr id="15" name="text-167">
            <a:extLst xmlns:a="http://schemas.openxmlformats.org/drawingml/2006/main">
              <a:ext uri="{FF2B5EF4-FFF2-40B4-BE49-F238E27FC236}">
                <a16:creationId xmlns:a16="http://schemas.microsoft.com/office/drawing/2014/main" id="{D3E047A2-3217-4814-B6F9-BD4633181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438650"/>
            <a:ext cx="335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Requirements, orders, demand, stock and reconciliation</a:t>
            </a:r>
          </a:p>
        </p:txBody>
      </p:sp>
      <p:sp>
        <p:nvSpPr>
          <p:cNvPr id="16" name="text-168">
            <a:extLst xmlns:a="http://schemas.openxmlformats.org/drawingml/2006/main">
              <a:ext uri="{FF2B5EF4-FFF2-40B4-BE49-F238E27FC236}">
                <a16:creationId xmlns:a16="http://schemas.microsoft.com/office/drawing/2014/main" id="{FDE2D779-A1E1-41C0-9B7A-6D3419927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5181600"/>
            <a:ext cx="33528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9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Commercial and finance</a:t>
            </a:r>
          </a:p>
        </p:txBody>
      </p:sp>
      <p:sp>
        <p:nvSpPr>
          <p:cNvPr id="17" name="text-169">
            <a:extLst xmlns:a="http://schemas.openxmlformats.org/drawingml/2006/main">
              <a:ext uri="{FF2B5EF4-FFF2-40B4-BE49-F238E27FC236}">
                <a16:creationId xmlns:a16="http://schemas.microsoft.com/office/drawing/2014/main" id="{A82C39DE-1A2A-4422-A556-896E08E35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5619750"/>
            <a:ext cx="335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Contracts, BOQ, valuations, invoices and payments</a:t>
            </a:r>
          </a:p>
        </p:txBody>
      </p:sp>
      <p:sp>
        <p:nvSpPr>
          <p:cNvPr id="18" name="text-170">
            <a:extLst xmlns:a="http://schemas.openxmlformats.org/drawingml/2006/main">
              <a:ext uri="{FF2B5EF4-FFF2-40B4-BE49-F238E27FC236}">
                <a16:creationId xmlns:a16="http://schemas.microsoft.com/office/drawing/2014/main" id="{07CD4BE4-CA5D-4B9D-9E4F-632D85F99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819400"/>
            <a:ext cx="33528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9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Project registers</a:t>
            </a:r>
          </a:p>
        </p:txBody>
      </p:sp>
      <p:sp>
        <p:nvSpPr>
          <p:cNvPr id="19" name="text-171">
            <a:extLst xmlns:a="http://schemas.openxmlformats.org/drawingml/2006/main">
              <a:ext uri="{FF2B5EF4-FFF2-40B4-BE49-F238E27FC236}">
                <a16:creationId xmlns:a16="http://schemas.microsoft.com/office/drawing/2014/main" id="{1A8EEB3F-312D-4016-9B89-8F8765FEC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257550"/>
            <a:ext cx="335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Engineering, quality, changes, claims and daily reports</a:t>
            </a:r>
          </a:p>
        </p:txBody>
      </p:sp>
      <p:sp>
        <p:nvSpPr>
          <p:cNvPr id="20" name="text-172">
            <a:extLst xmlns:a="http://schemas.openxmlformats.org/drawingml/2006/main">
              <a:ext uri="{FF2B5EF4-FFF2-40B4-BE49-F238E27FC236}">
                <a16:creationId xmlns:a16="http://schemas.microsoft.com/office/drawing/2014/main" id="{F892C9DA-D999-40C1-8A80-7C8B5A8AC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000500"/>
            <a:ext cx="33528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9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Access and governance</a:t>
            </a:r>
          </a:p>
        </p:txBody>
      </p:sp>
      <p:sp>
        <p:nvSpPr>
          <p:cNvPr id="21" name="text-173">
            <a:extLst xmlns:a="http://schemas.openxmlformats.org/drawingml/2006/main">
              <a:ext uri="{FF2B5EF4-FFF2-40B4-BE49-F238E27FC236}">
                <a16:creationId xmlns:a16="http://schemas.microsoft.com/office/drawing/2014/main" id="{0E04A74E-1B16-4458-B16B-13DE16CE7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438650"/>
            <a:ext cx="335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Organizations, projects, permissions and audit history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193CD0-198A-46A9-B907-B64341596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5181600"/>
            <a:ext cx="33528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95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AI Assistant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2DAC76-9E39-4ECA-891E-8803EE11D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5619750"/>
            <a:ext cx="335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English/Arabic guidance. Progress and status updates planned.</a:t>
            </a:r>
          </a:p>
        </p:txBody>
      </p:sp>
    </p:spTree>
    <p:extLst>
      <p:ext uri="{BB962C8B-B14F-4D97-AF65-F5344CB8AC3E}">
        <p14:creationId xmlns:p14="http://schemas.microsoft.com/office/powerpoint/2010/main" val="199992503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94DB41-2141-4F03-B704-74112EF1E5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e29893446a46a6">
            <a:extLst>
              <a:ext uri="{96DAC541-7B7A-43D3-8B79-37D633B846F1}">
                <asvg:svgBlip xmlns:asvg="http://schemas.microsoft.com/office/drawing/2016/SVG/main" r:embed="R83011d407c5a45a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09600" y="333375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" name="text-174">
            <a:extLst xmlns:a="http://schemas.openxmlformats.org/drawingml/2006/main">
              <a:ext uri="{FF2B5EF4-FFF2-40B4-BE49-F238E27FC236}">
                <a16:creationId xmlns:a16="http://schemas.microsoft.com/office/drawing/2014/main" id="{B3764FC7-009F-441A-BE0F-B1CC49605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5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25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xinfai.</a:t>
            </a:r>
          </a:p>
        </p:txBody>
      </p:sp>
      <p:sp>
        <p:nvSpPr>
          <p:cNvPr id="3" name="text-175">
            <a:extLst xmlns:a="http://schemas.openxmlformats.org/drawingml/2006/main">
              <a:ext uri="{FF2B5EF4-FFF2-40B4-BE49-F238E27FC236}">
                <a16:creationId xmlns:a16="http://schemas.microsoft.com/office/drawing/2014/main" id="{34904AD6-0BA2-4EA7-BE88-2250AC2BF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3810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18</a:t>
            </a:r>
          </a:p>
        </p:txBody>
      </p:sp>
      <p:sp>
        <p:nvSpPr>
          <p:cNvPr id="4" name="text-176">
            <a:extLst xmlns:a="http://schemas.openxmlformats.org/drawingml/2006/main">
              <a:ext uri="{FF2B5EF4-FFF2-40B4-BE49-F238E27FC236}">
                <a16:creationId xmlns:a16="http://schemas.microsoft.com/office/drawing/2014/main" id="{4FD55799-C5E1-404C-B331-1AA58FF29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347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3600" b="1">
                <a:solidFill>
                  <a:srgbClr val="1E293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1E293B"/>
                </a:solidFill>
                <a:latin typeface="Segoe UI"/>
                <a:ea typeface="Segoe UI"/>
                <a:cs typeface="Segoe UI"/>
              </a:rPr>
              <a:t>Extended platform scope</a:t>
            </a:r>
          </a:p>
        </p:txBody>
      </p:sp>
      <p:sp>
        <p:nvSpPr>
          <p:cNvPr id="5" name="text-177">
            <a:extLst xmlns:a="http://schemas.openxmlformats.org/drawingml/2006/main">
              <a:ext uri="{FF2B5EF4-FFF2-40B4-BE49-F238E27FC236}">
                <a16:creationId xmlns:a16="http://schemas.microsoft.com/office/drawing/2014/main" id="{89BD7E7A-54E8-49D4-A817-2AE326CD7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475569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475569"/>
                </a:solidFill>
                <a:latin typeface="Segoe UI"/>
                <a:ea typeface="Segoe UI"/>
                <a:cs typeface="Segoe UI"/>
              </a:rPr>
              <a:t>Architecture scope and future capabilities beyond the demonstrated core.</a:t>
            </a:r>
          </a:p>
        </p:txBody>
      </p:sp>
      <p:sp>
        <p:nvSpPr>
          <p:cNvPr id="6" name="text-178">
            <a:extLst xmlns:a="http://schemas.openxmlformats.org/drawingml/2006/main">
              <a:ext uri="{FF2B5EF4-FFF2-40B4-BE49-F238E27FC236}">
                <a16:creationId xmlns:a16="http://schemas.microsoft.com/office/drawing/2014/main" id="{55CF2D7C-B9E6-4D27-AE26-E025729DF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38450"/>
            <a:ext cx="5257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Workflow and documents</a:t>
            </a:r>
          </a:p>
        </p:txBody>
      </p:sp>
      <p:sp>
        <p:nvSpPr>
          <p:cNvPr id="7" name="text-179">
            <a:extLst xmlns:a="http://schemas.openxmlformats.org/drawingml/2006/main">
              <a:ext uri="{FF2B5EF4-FFF2-40B4-BE49-F238E27FC236}">
                <a16:creationId xmlns:a16="http://schemas.microsoft.com/office/drawing/2014/main" id="{D15199EE-29B3-49DE-A8E8-9F2E56662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48025"/>
            <a:ext cx="5257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Reviews, approvals, evidence and configurable templates</a:t>
            </a:r>
          </a:p>
        </p:txBody>
      </p:sp>
      <p:sp>
        <p:nvSpPr>
          <p:cNvPr id="8" name="text-180">
            <a:extLst xmlns:a="http://schemas.openxmlformats.org/drawingml/2006/main">
              <a:ext uri="{FF2B5EF4-FFF2-40B4-BE49-F238E27FC236}">
                <a16:creationId xmlns:a16="http://schemas.microsoft.com/office/drawing/2014/main" id="{B8703E74-2A22-4566-A128-AD954B48E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71900"/>
            <a:ext cx="5257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Completion and asset scope</a:t>
            </a:r>
          </a:p>
        </p:txBody>
      </p:sp>
      <p:sp>
        <p:nvSpPr>
          <p:cNvPr id="9" name="text-181">
            <a:extLst xmlns:a="http://schemas.openxmlformats.org/drawingml/2006/main">
              <a:ext uri="{FF2B5EF4-FFF2-40B4-BE49-F238E27FC236}">
                <a16:creationId xmlns:a16="http://schemas.microsoft.com/office/drawing/2014/main" id="{E1FE7BDC-F4CC-4BE0-BD07-C79C471F3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81475"/>
            <a:ext cx="5257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Authorities, testing, commissioning, handover and assets</a:t>
            </a:r>
          </a:p>
        </p:txBody>
      </p:sp>
      <p:sp>
        <p:nvSpPr>
          <p:cNvPr id="10" name="text-182">
            <a:extLst xmlns:a="http://schemas.openxmlformats.org/drawingml/2006/main">
              <a:ext uri="{FF2B5EF4-FFF2-40B4-BE49-F238E27FC236}">
                <a16:creationId xmlns:a16="http://schemas.microsoft.com/office/drawing/2014/main" id="{372A3933-6FC2-4FBB-933D-9FC7C9A85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05350"/>
            <a:ext cx="5257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Quality, risk and HSE</a:t>
            </a:r>
          </a:p>
        </p:txBody>
      </p:sp>
      <p:sp>
        <p:nvSpPr>
          <p:cNvPr id="11" name="text-183">
            <a:extLst xmlns:a="http://schemas.openxmlformats.org/drawingml/2006/main">
              <a:ext uri="{FF2B5EF4-FFF2-40B4-BE49-F238E27FC236}">
                <a16:creationId xmlns:a16="http://schemas.microsoft.com/office/drawing/2014/main" id="{D2C6EDDC-C597-431B-A680-9FEB827B1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14925"/>
            <a:ext cx="5257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Structured governance and specialist control modules</a:t>
            </a:r>
          </a:p>
        </p:txBody>
      </p:sp>
      <p:sp>
        <p:nvSpPr>
          <p:cNvPr id="12" name="text-184">
            <a:extLst xmlns:a="http://schemas.openxmlformats.org/drawingml/2006/main">
              <a:ext uri="{FF2B5EF4-FFF2-40B4-BE49-F238E27FC236}">
                <a16:creationId xmlns:a16="http://schemas.microsoft.com/office/drawing/2014/main" id="{E4C99595-5529-4EA5-9FAD-748587827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38800"/>
            <a:ext cx="5257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Enterprise integrations</a:t>
            </a:r>
          </a:p>
        </p:txBody>
      </p:sp>
      <p:sp>
        <p:nvSpPr>
          <p:cNvPr id="13" name="text-185">
            <a:extLst xmlns:a="http://schemas.openxmlformats.org/drawingml/2006/main">
              <a:ext uri="{FF2B5EF4-FFF2-40B4-BE49-F238E27FC236}">
                <a16:creationId xmlns:a16="http://schemas.microsoft.com/office/drawing/2014/main" id="{B6CE996E-969E-4915-A29B-E1DD36FE7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5257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SSO, directories, private files and P6 connectors</a:t>
            </a:r>
          </a:p>
        </p:txBody>
      </p:sp>
      <p:sp>
        <p:nvSpPr>
          <p:cNvPr id="14" name="text-186">
            <a:extLst xmlns:a="http://schemas.openxmlformats.org/drawingml/2006/main">
              <a:ext uri="{FF2B5EF4-FFF2-40B4-BE49-F238E27FC236}">
                <a16:creationId xmlns:a16="http://schemas.microsoft.com/office/drawing/2014/main" id="{64B5CAA5-C1E2-41CB-88A0-F26A8F3B0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838450"/>
            <a:ext cx="5257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15" name="text-187">
            <a:extLst xmlns:a="http://schemas.openxmlformats.org/drawingml/2006/main">
              <a:ext uri="{FF2B5EF4-FFF2-40B4-BE49-F238E27FC236}">
                <a16:creationId xmlns:a16="http://schemas.microsoft.com/office/drawing/2014/main" id="{F5EA069D-9D5E-439D-A4A9-927840343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248025"/>
            <a:ext cx="5257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16" name="text-188">
            <a:extLst xmlns:a="http://schemas.openxmlformats.org/drawingml/2006/main">
              <a:ext uri="{FF2B5EF4-FFF2-40B4-BE49-F238E27FC236}">
                <a16:creationId xmlns:a16="http://schemas.microsoft.com/office/drawing/2014/main" id="{57CB5C29-112A-4310-85AE-4456B5851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838450"/>
            <a:ext cx="5257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AI Feeder and knowledge</a:t>
            </a:r>
          </a:p>
        </p:txBody>
      </p:sp>
      <p:sp>
        <p:nvSpPr>
          <p:cNvPr id="17" name="text-189">
            <a:extLst xmlns:a="http://schemas.openxmlformats.org/drawingml/2006/main">
              <a:ext uri="{FF2B5EF4-FFF2-40B4-BE49-F238E27FC236}">
                <a16:creationId xmlns:a16="http://schemas.microsoft.com/office/drawing/2014/main" id="{7B20CBA2-60FB-4273-BCC4-2133E1AF7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248025"/>
            <a:ext cx="5257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Intake, extraction, review, indexing and publication</a:t>
            </a:r>
          </a:p>
        </p:txBody>
      </p:sp>
      <p:sp>
        <p:nvSpPr>
          <p:cNvPr id="18" name="text-190">
            <a:extLst xmlns:a="http://schemas.openxmlformats.org/drawingml/2006/main">
              <a:ext uri="{FF2B5EF4-FFF2-40B4-BE49-F238E27FC236}">
                <a16:creationId xmlns:a16="http://schemas.microsoft.com/office/drawing/2014/main" id="{1D2C3529-67D1-49D1-8BC4-EBEFDC90A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076700"/>
            <a:ext cx="5257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Advanced AI advisory</a:t>
            </a:r>
          </a:p>
        </p:txBody>
      </p:sp>
      <p:sp>
        <p:nvSpPr>
          <p:cNvPr id="19" name="text-191">
            <a:extLst xmlns:a="http://schemas.openxmlformats.org/drawingml/2006/main">
              <a:ext uri="{FF2B5EF4-FFF2-40B4-BE49-F238E27FC236}">
                <a16:creationId xmlns:a16="http://schemas.microsoft.com/office/drawing/2014/main" id="{40229D1D-8549-4A32-85F6-25AAF9E2B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486275"/>
            <a:ext cx="5257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Additional feature families require scoped delivery and acceptance</a:t>
            </a:r>
          </a:p>
        </p:txBody>
      </p:sp>
      <p:sp>
        <p:nvSpPr>
          <p:cNvPr id="20" name="text-192">
            <a:extLst xmlns:a="http://schemas.openxmlformats.org/drawingml/2006/main">
              <a:ext uri="{FF2B5EF4-FFF2-40B4-BE49-F238E27FC236}">
                <a16:creationId xmlns:a16="http://schemas.microsoft.com/office/drawing/2014/main" id="{B2E65B8E-442A-4909-9BF0-9FC8EE642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314950"/>
            <a:ext cx="5257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2100" b="1">
                <a:solidFill>
                  <a:srgbClr val="C2410C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C2410C"/>
                </a:solidFill>
                <a:latin typeface="Segoe UI"/>
                <a:ea typeface="Segoe UI"/>
                <a:cs typeface="Segoe UI"/>
              </a:rPr>
              <a:t>Platform operations</a:t>
            </a:r>
          </a:p>
        </p:txBody>
      </p:sp>
      <p:sp>
        <p:nvSpPr>
          <p:cNvPr id="21" name="text-193">
            <a:extLst xmlns:a="http://schemas.openxmlformats.org/drawingml/2006/main">
              <a:ext uri="{FF2B5EF4-FFF2-40B4-BE49-F238E27FC236}">
                <a16:creationId xmlns:a16="http://schemas.microsoft.com/office/drawing/2014/main" id="{89F911BD-ADE1-402A-8243-FB337884F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724525"/>
            <a:ext cx="5257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buNone/>
              <a:defRPr sz="1725" b="0">
                <a:solidFill>
                  <a:srgbClr val="334155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334155"/>
                </a:solidFill>
                <a:latin typeface="Segoe UI"/>
                <a:ea typeface="Segoe UI"/>
                <a:cs typeface="Segoe UI"/>
              </a:rPr>
              <a:t>Messaging, background jobs, insights and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7150675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2026-10-13T15:33:17.7090000Z</dcterms:created>
  <dcterms:modified xsi:type="dcterms:W3CDTF">2026-10-13T15:33:17.7100000Z</dcterms:modified>
</coreProperties>
</file>